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6576000" cy="2133282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19"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026"/>
    <a:srgbClr val="DBF9E9"/>
    <a:srgbClr val="F9F9F9"/>
    <a:srgbClr val="CDE4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06"/>
    <p:restoredTop sz="94655"/>
  </p:normalViewPr>
  <p:slideViewPr>
    <p:cSldViewPr snapToGrid="0" snapToObjects="1">
      <p:cViewPr varScale="1">
        <p:scale>
          <a:sx n="39" d="100"/>
          <a:sy n="39" d="100"/>
        </p:scale>
        <p:origin x="1304" y="240"/>
      </p:cViewPr>
      <p:guideLst>
        <p:guide orient="horz" pos="6719"/>
        <p:guide pos="1152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 name="PlaceHolder 1"/>
          <p:cNvSpPr>
            <a:spLocks noGrp="1" noRot="1" noChangeAspect="1"/>
          </p:cNvSpPr>
          <p:nvPr>
            <p:ph type="sldImg"/>
          </p:nvPr>
        </p:nvSpPr>
        <p:spPr>
          <a:xfrm>
            <a:off x="652463" y="763588"/>
            <a:ext cx="6465887" cy="377190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38"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39"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&lt;header&gt;</a:t>
            </a:r>
          </a:p>
        </p:txBody>
      </p:sp>
      <p:sp>
        <p:nvSpPr>
          <p:cNvPr id="40"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&lt;date/time&gt;</a:t>
            </a:r>
          </a:p>
        </p:txBody>
      </p:sp>
      <p:sp>
        <p:nvSpPr>
          <p:cNvPr id="41"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&lt;footer&gt;</a:t>
            </a:r>
          </a:p>
        </p:txBody>
      </p:sp>
      <p:sp>
        <p:nvSpPr>
          <p:cNvPr id="42" name="PlaceHolder 6"/>
          <p:cNvSpPr>
            <a:spLocks noGrp="1"/>
          </p:cNvSpPr>
          <p:nvPr>
            <p:ph type="sldNum"/>
          </p:nvPr>
        </p:nvSpPr>
        <p:spPr>
          <a:xfrm>
            <a:off x="4399200" y="9555480"/>
            <a:ext cx="3372840" cy="502560"/>
          </a:xfrm>
          <a:prstGeom prst="rect">
            <a:avLst/>
          </a:prstGeom>
        </p:spPr>
        <p:txBody>
          <a:bodyPr lIns="0" tIns="0" rIns="0" bIns="0" anchor="b"/>
          <a:lstStyle/>
          <a:p>
            <a:pPr algn="r"/>
            <a:fld id="{C5CA7ACA-5AE1-4609-A06D-04D454B5EED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ED8DFDCD-3775-4C6D-A199-AC6967BFBE38}" type="slidenum">
              <a:rPr lang="en-US" sz="1400" b="0" strike="noStrike" spc="-1">
                <a:solidFill>
                  <a:srgbClr val="000000"/>
                </a:solidFill>
                <a:latin typeface="Times New Roman"/>
                <a:ea typeface="+mn-ea"/>
              </a:rPr>
              <a:t>1</a:t>
            </a:fld>
            <a:endParaRPr lang="en-US" sz="1400" b="0" strike="noStrike" spc="-1">
              <a:latin typeface="Arial"/>
            </a:endParaRPr>
          </a:p>
        </p:txBody>
      </p:sp>
      <p:sp>
        <p:nvSpPr>
          <p:cNvPr id="102" name="PlaceHolder 2"/>
          <p:cNvSpPr>
            <a:spLocks noGrp="1" noRot="1" noChangeAspect="1"/>
          </p:cNvSpPr>
          <p:nvPr>
            <p:ph type="sldImg"/>
          </p:nvPr>
        </p:nvSpPr>
        <p:spPr>
          <a:xfrm>
            <a:off x="652463" y="763588"/>
            <a:ext cx="6465887" cy="3771900"/>
          </a:xfrm>
          <a:prstGeom prst="rect">
            <a:avLst/>
          </a:prstGeom>
        </p:spPr>
      </p:sp>
      <p:sp>
        <p:nvSpPr>
          <p:cNvPr id="103" name="PlaceHolder 3"/>
          <p:cNvSpPr>
            <a:spLocks noGrp="1"/>
          </p:cNvSpPr>
          <p:nvPr>
            <p:ph type="body"/>
          </p:nvPr>
        </p:nvSpPr>
        <p:spPr>
          <a:xfrm>
            <a:off x="685800" y="4400640"/>
            <a:ext cx="5484960" cy="3598920"/>
          </a:xfrm>
          <a:prstGeom prst="rect">
            <a:avLst/>
          </a:prstGeom>
        </p:spPr>
        <p:txBody>
          <a:bodyPr lIns="0" tIns="0" rIns="0" bIns="0" anchor="ctr"/>
          <a:lstStyle/>
          <a:p>
            <a:endParaRPr lang="en-US" sz="2000" b="0" strike="noStrike" spc="-1">
              <a:latin typeface="Arial"/>
            </a:endParaRPr>
          </a:p>
        </p:txBody>
      </p:sp>
      <p:sp>
        <p:nvSpPr>
          <p:cNvPr id="104" name="CustomShape 4"/>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fld id="{98B265ED-3D88-43C8-900D-02B096A1CF24}" type="slidenum">
              <a:rPr lang="en-US" sz="1800" b="0" strike="noStrike" spc="-1">
                <a:solidFill>
                  <a:srgbClr val="000000"/>
                </a:solidFill>
                <a:latin typeface="Arial"/>
                <a:ea typeface="+mn-ea"/>
              </a:rPr>
              <a:t>1</a:t>
            </a:fld>
            <a:endParaRPr lang="en-US" sz="18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828800" y="851161"/>
            <a:ext cx="32918040" cy="3562120"/>
          </a:xfrm>
          <a:prstGeom prst="rect">
            <a:avLst/>
          </a:prstGeom>
        </p:spPr>
        <p:txBody>
          <a:bodyPr lIns="0" tIns="0" rIns="0" bIns="0" anchor="ctr"/>
          <a:lstStyle/>
          <a:p>
            <a:endParaRPr lang="en-US" sz="1800" b="0" strike="noStrike" spc="-1">
              <a:solidFill>
                <a:srgbClr val="000000"/>
              </a:solidFill>
              <a:latin typeface="Arial"/>
            </a:endParaRPr>
          </a:p>
        </p:txBody>
      </p:sp>
      <p:sp>
        <p:nvSpPr>
          <p:cNvPr id="23" name="PlaceHolder 2"/>
          <p:cNvSpPr>
            <a:spLocks noGrp="1"/>
          </p:cNvSpPr>
          <p:nvPr>
            <p:ph type="body"/>
          </p:nvPr>
        </p:nvSpPr>
        <p:spPr>
          <a:xfrm>
            <a:off x="1828800" y="4991744"/>
            <a:ext cx="3291804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3"/>
          <p:cNvSpPr>
            <a:spLocks noGrp="1"/>
          </p:cNvSpPr>
          <p:nvPr>
            <p:ph type="body"/>
          </p:nvPr>
        </p:nvSpPr>
        <p:spPr>
          <a:xfrm>
            <a:off x="1828800" y="11454320"/>
            <a:ext cx="32918040" cy="5901697"/>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828800" y="851161"/>
            <a:ext cx="32918040" cy="3562120"/>
          </a:xfrm>
          <a:prstGeom prst="rect">
            <a:avLst/>
          </a:prstGeom>
        </p:spPr>
        <p:txBody>
          <a:bodyPr lIns="0" tIns="0" rIns="0" bIns="0" anchor="ct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1828800" y="4991744"/>
            <a:ext cx="1606392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18696240" y="4991744"/>
            <a:ext cx="1606392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4"/>
          <p:cNvSpPr>
            <a:spLocks noGrp="1"/>
          </p:cNvSpPr>
          <p:nvPr>
            <p:ph type="body"/>
          </p:nvPr>
        </p:nvSpPr>
        <p:spPr>
          <a:xfrm>
            <a:off x="1828800" y="11454320"/>
            <a:ext cx="1606392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5"/>
          <p:cNvSpPr>
            <a:spLocks noGrp="1"/>
          </p:cNvSpPr>
          <p:nvPr>
            <p:ph type="body"/>
          </p:nvPr>
        </p:nvSpPr>
        <p:spPr>
          <a:xfrm>
            <a:off x="18696240" y="11454320"/>
            <a:ext cx="16063920" cy="5901697"/>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828800" y="851161"/>
            <a:ext cx="32918040" cy="3562120"/>
          </a:xfrm>
          <a:prstGeom prst="rect">
            <a:avLst/>
          </a:prstGeom>
        </p:spPr>
        <p:txBody>
          <a:bodyPr lIns="0" tIns="0" rIns="0" bIns="0" anchor="ctr"/>
          <a:lstStyle/>
          <a:p>
            <a:endParaRPr lang="en-US" sz="1800" b="0" strike="noStrike" spc="-1">
              <a:solidFill>
                <a:srgbClr val="000000"/>
              </a:solidFill>
              <a:latin typeface="Arial"/>
            </a:endParaRPr>
          </a:p>
        </p:txBody>
      </p:sp>
      <p:sp>
        <p:nvSpPr>
          <p:cNvPr id="31" name="PlaceHolder 2"/>
          <p:cNvSpPr>
            <a:spLocks noGrp="1"/>
          </p:cNvSpPr>
          <p:nvPr>
            <p:ph type="body"/>
          </p:nvPr>
        </p:nvSpPr>
        <p:spPr>
          <a:xfrm>
            <a:off x="1828800" y="4991744"/>
            <a:ext cx="1059948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3"/>
          <p:cNvSpPr>
            <a:spLocks noGrp="1"/>
          </p:cNvSpPr>
          <p:nvPr>
            <p:ph type="body"/>
          </p:nvPr>
        </p:nvSpPr>
        <p:spPr>
          <a:xfrm>
            <a:off x="12958560" y="4991744"/>
            <a:ext cx="1059948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4"/>
          <p:cNvSpPr>
            <a:spLocks noGrp="1"/>
          </p:cNvSpPr>
          <p:nvPr>
            <p:ph type="body"/>
          </p:nvPr>
        </p:nvSpPr>
        <p:spPr>
          <a:xfrm>
            <a:off x="24088320" y="4991744"/>
            <a:ext cx="1059948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5"/>
          <p:cNvSpPr>
            <a:spLocks noGrp="1"/>
          </p:cNvSpPr>
          <p:nvPr>
            <p:ph type="body"/>
          </p:nvPr>
        </p:nvSpPr>
        <p:spPr>
          <a:xfrm>
            <a:off x="1828800" y="11454320"/>
            <a:ext cx="1059948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6"/>
          <p:cNvSpPr>
            <a:spLocks noGrp="1"/>
          </p:cNvSpPr>
          <p:nvPr>
            <p:ph type="body"/>
          </p:nvPr>
        </p:nvSpPr>
        <p:spPr>
          <a:xfrm>
            <a:off x="12958560" y="11454320"/>
            <a:ext cx="1059948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7"/>
          <p:cNvSpPr>
            <a:spLocks noGrp="1"/>
          </p:cNvSpPr>
          <p:nvPr>
            <p:ph type="body"/>
          </p:nvPr>
        </p:nvSpPr>
        <p:spPr>
          <a:xfrm>
            <a:off x="24088320" y="11454320"/>
            <a:ext cx="10599480" cy="5901697"/>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1828800" y="851161"/>
            <a:ext cx="32918040" cy="3562120"/>
          </a:xfrm>
          <a:prstGeom prst="rect">
            <a:avLst/>
          </a:prstGeom>
        </p:spPr>
        <p:txBody>
          <a:bodyPr lIns="0" tIns="0" rIns="0" bIns="0" anchor="ctr"/>
          <a:lstStyle/>
          <a:p>
            <a:endParaRPr lang="en-US" sz="1800" b="0" strike="noStrike" spc="-1">
              <a:solidFill>
                <a:srgbClr val="000000"/>
              </a:solidFill>
              <a:latin typeface="Arial"/>
            </a:endParaRPr>
          </a:p>
        </p:txBody>
      </p:sp>
      <p:sp>
        <p:nvSpPr>
          <p:cNvPr id="2" name="PlaceHolder 2"/>
          <p:cNvSpPr>
            <a:spLocks noGrp="1"/>
          </p:cNvSpPr>
          <p:nvPr>
            <p:ph type="subTitle"/>
          </p:nvPr>
        </p:nvSpPr>
        <p:spPr>
          <a:xfrm>
            <a:off x="1828800" y="4991745"/>
            <a:ext cx="32918040" cy="12372671"/>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 name="PlaceHolder 1"/>
          <p:cNvSpPr>
            <a:spLocks noGrp="1"/>
          </p:cNvSpPr>
          <p:nvPr>
            <p:ph type="title"/>
          </p:nvPr>
        </p:nvSpPr>
        <p:spPr>
          <a:xfrm>
            <a:off x="1828800" y="851161"/>
            <a:ext cx="32918040" cy="3562120"/>
          </a:xfrm>
          <a:prstGeom prst="rect">
            <a:avLst/>
          </a:prstGeom>
        </p:spPr>
        <p:txBody>
          <a:bodyPr lIns="0" tIns="0" rIns="0" bIns="0" anchor="ctr"/>
          <a:lstStyle/>
          <a:p>
            <a:endParaRPr lang="en-US" sz="1800" b="0" strike="noStrike" spc="-1">
              <a:solidFill>
                <a:srgbClr val="000000"/>
              </a:solidFill>
              <a:latin typeface="Arial"/>
            </a:endParaRPr>
          </a:p>
        </p:txBody>
      </p:sp>
      <p:sp>
        <p:nvSpPr>
          <p:cNvPr id="4" name="PlaceHolder 2"/>
          <p:cNvSpPr>
            <a:spLocks noGrp="1"/>
          </p:cNvSpPr>
          <p:nvPr>
            <p:ph type="body"/>
          </p:nvPr>
        </p:nvSpPr>
        <p:spPr>
          <a:xfrm>
            <a:off x="1828800" y="4991745"/>
            <a:ext cx="32918040" cy="12372671"/>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1828800" y="851161"/>
            <a:ext cx="32918040" cy="3562120"/>
          </a:xfrm>
          <a:prstGeom prst="rect">
            <a:avLst/>
          </a:prstGeom>
        </p:spPr>
        <p:txBody>
          <a:bodyPr lIns="0" tIns="0" rIns="0" bIns="0" anchor="ctr"/>
          <a:lstStyle/>
          <a:p>
            <a:endParaRPr lang="en-US" sz="1800" b="0" strike="noStrike" spc="-1">
              <a:solidFill>
                <a:srgbClr val="000000"/>
              </a:solidFill>
              <a:latin typeface="Arial"/>
            </a:endParaRPr>
          </a:p>
        </p:txBody>
      </p:sp>
      <p:sp>
        <p:nvSpPr>
          <p:cNvPr id="6" name="PlaceHolder 2"/>
          <p:cNvSpPr>
            <a:spLocks noGrp="1"/>
          </p:cNvSpPr>
          <p:nvPr>
            <p:ph type="body"/>
          </p:nvPr>
        </p:nvSpPr>
        <p:spPr>
          <a:xfrm>
            <a:off x="1828800" y="4991745"/>
            <a:ext cx="16063920" cy="12372671"/>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 name="PlaceHolder 3"/>
          <p:cNvSpPr>
            <a:spLocks noGrp="1"/>
          </p:cNvSpPr>
          <p:nvPr>
            <p:ph type="body"/>
          </p:nvPr>
        </p:nvSpPr>
        <p:spPr>
          <a:xfrm>
            <a:off x="18696240" y="4991745"/>
            <a:ext cx="16063920" cy="12372671"/>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PlaceHolder 1"/>
          <p:cNvSpPr>
            <a:spLocks noGrp="1"/>
          </p:cNvSpPr>
          <p:nvPr>
            <p:ph type="title"/>
          </p:nvPr>
        </p:nvSpPr>
        <p:spPr>
          <a:xfrm>
            <a:off x="1828800" y="851161"/>
            <a:ext cx="32918040" cy="356212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 name="PlaceHolder 1"/>
          <p:cNvSpPr>
            <a:spLocks noGrp="1"/>
          </p:cNvSpPr>
          <p:nvPr>
            <p:ph type="subTitle"/>
          </p:nvPr>
        </p:nvSpPr>
        <p:spPr>
          <a:xfrm>
            <a:off x="1828800" y="851161"/>
            <a:ext cx="32918040" cy="1651273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828800" y="851161"/>
            <a:ext cx="32918040" cy="3562120"/>
          </a:xfrm>
          <a:prstGeom prst="rect">
            <a:avLst/>
          </a:prstGeom>
        </p:spPr>
        <p:txBody>
          <a:bodyPr lIns="0" tIns="0" rIns="0" bIns="0" anchor="ctr"/>
          <a:lstStyle/>
          <a:p>
            <a:endParaRPr lang="en-US" sz="1800" b="0" strike="noStrike" spc="-1">
              <a:solidFill>
                <a:srgbClr val="000000"/>
              </a:solidFill>
              <a:latin typeface="Arial"/>
            </a:endParaRPr>
          </a:p>
        </p:txBody>
      </p:sp>
      <p:sp>
        <p:nvSpPr>
          <p:cNvPr id="11" name="PlaceHolder 2"/>
          <p:cNvSpPr>
            <a:spLocks noGrp="1"/>
          </p:cNvSpPr>
          <p:nvPr>
            <p:ph type="body"/>
          </p:nvPr>
        </p:nvSpPr>
        <p:spPr>
          <a:xfrm>
            <a:off x="1828800" y="4991744"/>
            <a:ext cx="1606392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 name="PlaceHolder 3"/>
          <p:cNvSpPr>
            <a:spLocks noGrp="1"/>
          </p:cNvSpPr>
          <p:nvPr>
            <p:ph type="body"/>
          </p:nvPr>
        </p:nvSpPr>
        <p:spPr>
          <a:xfrm>
            <a:off x="18696240" y="4991745"/>
            <a:ext cx="16063920" cy="12372671"/>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4"/>
          <p:cNvSpPr>
            <a:spLocks noGrp="1"/>
          </p:cNvSpPr>
          <p:nvPr>
            <p:ph type="body"/>
          </p:nvPr>
        </p:nvSpPr>
        <p:spPr>
          <a:xfrm>
            <a:off x="1828800" y="11454320"/>
            <a:ext cx="16063920" cy="5901697"/>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828800" y="851161"/>
            <a:ext cx="32918040" cy="3562120"/>
          </a:xfrm>
          <a:prstGeom prst="rect">
            <a:avLst/>
          </a:prstGeom>
        </p:spPr>
        <p:txBody>
          <a:bodyPr lIns="0" tIns="0" rIns="0" bIns="0" anchor="ct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1828800" y="4991745"/>
            <a:ext cx="16063920" cy="12372671"/>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3"/>
          <p:cNvSpPr>
            <a:spLocks noGrp="1"/>
          </p:cNvSpPr>
          <p:nvPr>
            <p:ph type="body"/>
          </p:nvPr>
        </p:nvSpPr>
        <p:spPr>
          <a:xfrm>
            <a:off x="18696240" y="4991744"/>
            <a:ext cx="1606392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4"/>
          <p:cNvSpPr>
            <a:spLocks noGrp="1"/>
          </p:cNvSpPr>
          <p:nvPr>
            <p:ph type="body"/>
          </p:nvPr>
        </p:nvSpPr>
        <p:spPr>
          <a:xfrm>
            <a:off x="18696240" y="11454320"/>
            <a:ext cx="16063920" cy="5901697"/>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828800" y="851161"/>
            <a:ext cx="32918040" cy="3562120"/>
          </a:xfrm>
          <a:prstGeom prst="rect">
            <a:avLst/>
          </a:prstGeom>
        </p:spPr>
        <p:txBody>
          <a:bodyPr lIns="0" tIns="0" rIns="0" bIns="0" anchor="ctr"/>
          <a:lstStyle/>
          <a:p>
            <a:endParaRPr lang="en-US" sz="1800" b="0" strike="noStrike" spc="-1">
              <a:solidFill>
                <a:srgbClr val="000000"/>
              </a:solidFill>
              <a:latin typeface="Arial"/>
            </a:endParaRPr>
          </a:p>
        </p:txBody>
      </p:sp>
      <p:sp>
        <p:nvSpPr>
          <p:cNvPr id="19" name="PlaceHolder 2"/>
          <p:cNvSpPr>
            <a:spLocks noGrp="1"/>
          </p:cNvSpPr>
          <p:nvPr>
            <p:ph type="body"/>
          </p:nvPr>
        </p:nvSpPr>
        <p:spPr>
          <a:xfrm>
            <a:off x="1828800" y="4991744"/>
            <a:ext cx="1606392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3"/>
          <p:cNvSpPr>
            <a:spLocks noGrp="1"/>
          </p:cNvSpPr>
          <p:nvPr>
            <p:ph type="body"/>
          </p:nvPr>
        </p:nvSpPr>
        <p:spPr>
          <a:xfrm>
            <a:off x="18696240" y="4991744"/>
            <a:ext cx="16063920" cy="5901697"/>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4"/>
          <p:cNvSpPr>
            <a:spLocks noGrp="1"/>
          </p:cNvSpPr>
          <p:nvPr>
            <p:ph type="body"/>
          </p:nvPr>
        </p:nvSpPr>
        <p:spPr>
          <a:xfrm>
            <a:off x="1828800" y="11454320"/>
            <a:ext cx="32918040" cy="5901697"/>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ustomShape 1"/>
          <p:cNvSpPr/>
          <p:nvPr/>
        </p:nvSpPr>
        <p:spPr>
          <a:xfrm>
            <a:off x="12115800" y="19772757"/>
            <a:ext cx="12342960" cy="1134356"/>
          </a:xfrm>
          <a:prstGeom prst="rect">
            <a:avLst/>
          </a:prstGeom>
          <a:noFill/>
          <a:ln>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jpe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hyperlink" Target="https://www.midilab.org/" TargetMode="External"/><Relationship Id="rId10" Type="http://schemas.openxmlformats.org/officeDocument/2006/relationships/image" Target="../media/image7.tiff"/><Relationship Id="rId4" Type="http://schemas.openxmlformats.org/officeDocument/2006/relationships/image" Target="../media/image2.png"/><Relationship Id="rId9" Type="http://schemas.openxmlformats.org/officeDocument/2006/relationships/image" Target="../media/image6.jpe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CustomShape 2"/>
          <p:cNvSpPr/>
          <p:nvPr/>
        </p:nvSpPr>
        <p:spPr>
          <a:xfrm>
            <a:off x="-168555" y="-54033"/>
            <a:ext cx="36852131" cy="1371240"/>
          </a:xfrm>
          <a:prstGeom prst="rect">
            <a:avLst/>
          </a:prstGeom>
          <a:solidFill>
            <a:srgbClr val="103127"/>
          </a:solidFill>
          <a:ln>
            <a:noFill/>
          </a:ln>
        </p:spPr>
        <p:style>
          <a:lnRef idx="2">
            <a:schemeClr val="accent1">
              <a:shade val="50000"/>
            </a:schemeClr>
          </a:lnRef>
          <a:fillRef idx="1">
            <a:schemeClr val="accent1"/>
          </a:fillRef>
          <a:effectRef idx="0">
            <a:schemeClr val="accent1"/>
          </a:effectRef>
          <a:fontRef idx="minor"/>
        </p:style>
      </p:sp>
      <p:sp>
        <p:nvSpPr>
          <p:cNvPr id="55" name="Line 11"/>
          <p:cNvSpPr/>
          <p:nvPr/>
        </p:nvSpPr>
        <p:spPr>
          <a:xfrm>
            <a:off x="12157560" y="-4562668"/>
            <a:ext cx="182880" cy="29260440"/>
          </a:xfrm>
          <a:prstGeom prst="line">
            <a:avLst/>
          </a:prstGeom>
          <a:ln w="18360">
            <a:noFill/>
          </a:ln>
        </p:spPr>
        <p:style>
          <a:lnRef idx="0">
            <a:scrgbClr r="0" g="0" b="0"/>
          </a:lnRef>
          <a:fillRef idx="0">
            <a:scrgbClr r="0" g="0" b="0"/>
          </a:fillRef>
          <a:effectRef idx="0">
            <a:scrgbClr r="0" g="0" b="0"/>
          </a:effectRef>
          <a:fontRef idx="minor"/>
        </p:style>
      </p:sp>
      <p:sp>
        <p:nvSpPr>
          <p:cNvPr id="56" name="Line 12"/>
          <p:cNvSpPr/>
          <p:nvPr/>
        </p:nvSpPr>
        <p:spPr>
          <a:xfrm>
            <a:off x="24377760" y="-4701268"/>
            <a:ext cx="274320" cy="29260440"/>
          </a:xfrm>
          <a:prstGeom prst="line">
            <a:avLst/>
          </a:prstGeom>
          <a:ln w="18360">
            <a:noFill/>
          </a:ln>
        </p:spPr>
        <p:style>
          <a:lnRef idx="0">
            <a:scrgbClr r="0" g="0" b="0"/>
          </a:lnRef>
          <a:fillRef idx="0">
            <a:scrgbClr r="0" g="0" b="0"/>
          </a:fillRef>
          <a:effectRef idx="0">
            <a:scrgbClr r="0" g="0" b="0"/>
          </a:effectRef>
          <a:fontRef idx="minor"/>
        </p:style>
      </p:sp>
      <p:sp>
        <p:nvSpPr>
          <p:cNvPr id="83" name="CustomShape 26"/>
          <p:cNvSpPr/>
          <p:nvPr/>
        </p:nvSpPr>
        <p:spPr>
          <a:xfrm>
            <a:off x="-43997" y="20143440"/>
            <a:ext cx="36663994" cy="1371240"/>
          </a:xfrm>
          <a:prstGeom prst="rect">
            <a:avLst/>
          </a:prstGeom>
          <a:solidFill>
            <a:srgbClr val="103127"/>
          </a:solidFill>
          <a:ln>
            <a:noFill/>
          </a:ln>
        </p:spPr>
        <p:style>
          <a:lnRef idx="2">
            <a:schemeClr val="accent1">
              <a:shade val="50000"/>
            </a:schemeClr>
          </a:lnRef>
          <a:fillRef idx="1">
            <a:schemeClr val="accent1"/>
          </a:fillRef>
          <a:effectRef idx="0">
            <a:schemeClr val="accent1"/>
          </a:effectRef>
          <a:fontRef idx="minor"/>
        </p:style>
      </p:sp>
      <p:pic>
        <p:nvPicPr>
          <p:cNvPr id="89" name="Picture 168"/>
          <p:cNvPicPr/>
          <p:nvPr/>
        </p:nvPicPr>
        <p:blipFill>
          <a:blip r:embed="rId3"/>
          <a:stretch/>
        </p:blipFill>
        <p:spPr>
          <a:xfrm>
            <a:off x="587988" y="324872"/>
            <a:ext cx="9126720" cy="770040"/>
          </a:xfrm>
          <a:prstGeom prst="rect">
            <a:avLst/>
          </a:prstGeom>
          <a:ln>
            <a:noFill/>
          </a:ln>
        </p:spPr>
      </p:pic>
      <p:grpSp>
        <p:nvGrpSpPr>
          <p:cNvPr id="3" name="Group 2">
            <a:extLst>
              <a:ext uri="{FF2B5EF4-FFF2-40B4-BE49-F238E27FC236}">
                <a16:creationId xmlns:a16="http://schemas.microsoft.com/office/drawing/2014/main" id="{8EA0730C-44C9-DA4F-987F-B647594FD216}"/>
              </a:ext>
            </a:extLst>
          </p:cNvPr>
          <p:cNvGrpSpPr/>
          <p:nvPr/>
        </p:nvGrpSpPr>
        <p:grpSpPr>
          <a:xfrm>
            <a:off x="29299037" y="20227500"/>
            <a:ext cx="14042966" cy="1584180"/>
            <a:chOff x="29299037" y="20227500"/>
            <a:chExt cx="14042966" cy="1584180"/>
          </a:xfrm>
        </p:grpSpPr>
        <p:sp>
          <p:nvSpPr>
            <p:cNvPr id="84" name="CustomShape 27"/>
            <p:cNvSpPr/>
            <p:nvPr/>
          </p:nvSpPr>
          <p:spPr>
            <a:xfrm>
              <a:off x="30488837" y="20502720"/>
              <a:ext cx="7476120" cy="130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6000" spc="-1" dirty="0">
                  <a:solidFill>
                    <a:srgbClr val="FFFFFF"/>
                  </a:solidFill>
                  <a:latin typeface="Avenir Book"/>
                  <a:ea typeface="DejaVu Sans"/>
                </a:rPr>
                <a:t>MIDI Lab</a:t>
              </a:r>
              <a:endParaRPr lang="en-US" sz="6000" spc="-1" dirty="0">
                <a:latin typeface="Arial"/>
              </a:endParaRPr>
            </a:p>
          </p:txBody>
        </p:sp>
        <p:pic>
          <p:nvPicPr>
            <p:cNvPr id="91" name="Picture 10"/>
            <p:cNvPicPr/>
            <p:nvPr/>
          </p:nvPicPr>
          <p:blipFill>
            <a:blip r:embed="rId4"/>
            <a:stretch/>
          </p:blipFill>
          <p:spPr>
            <a:xfrm>
              <a:off x="29299037" y="20227500"/>
              <a:ext cx="1189800" cy="1096920"/>
            </a:xfrm>
            <a:prstGeom prst="rect">
              <a:avLst/>
            </a:prstGeom>
            <a:ln>
              <a:noFill/>
            </a:ln>
          </p:spPr>
        </p:pic>
        <p:sp>
          <p:nvSpPr>
            <p:cNvPr id="92" name="CustomShape 30"/>
            <p:cNvSpPr/>
            <p:nvPr/>
          </p:nvSpPr>
          <p:spPr>
            <a:xfrm>
              <a:off x="33733603" y="20831760"/>
              <a:ext cx="9608400" cy="90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err="1">
                  <a:solidFill>
                    <a:schemeClr val="bg1"/>
                  </a:solidFill>
                  <a:latin typeface="Avenir Book"/>
                  <a:ea typeface="DejaVu Sans"/>
                  <a:hlinkClick r:id="rId5">
                    <a:extLst>
                      <a:ext uri="{A12FA001-AC4F-418D-AE19-62706E023703}">
                        <ahyp:hlinkClr xmlns:ahyp="http://schemas.microsoft.com/office/drawing/2018/hyperlinkcolor" val="tx"/>
                      </a:ext>
                    </a:extLst>
                  </a:hlinkClick>
                </a:rPr>
                <a:t>www.midilab.org</a:t>
              </a:r>
              <a:endParaRPr lang="en-US" sz="2400" spc="-1" dirty="0">
                <a:solidFill>
                  <a:schemeClr val="bg1"/>
                </a:solidFill>
                <a:latin typeface="Arial"/>
              </a:endParaRPr>
            </a:p>
          </p:txBody>
        </p:sp>
      </p:grpSp>
      <p:sp>
        <p:nvSpPr>
          <p:cNvPr id="102" name="TextBox 101">
            <a:extLst>
              <a:ext uri="{FF2B5EF4-FFF2-40B4-BE49-F238E27FC236}">
                <a16:creationId xmlns:a16="http://schemas.microsoft.com/office/drawing/2014/main" id="{F8238F87-0D75-BA44-B8AB-916AB40664F3}"/>
              </a:ext>
            </a:extLst>
          </p:cNvPr>
          <p:cNvSpPr txBox="1"/>
          <p:nvPr/>
        </p:nvSpPr>
        <p:spPr>
          <a:xfrm>
            <a:off x="-138066" y="1425657"/>
            <a:ext cx="36852131" cy="2492990"/>
          </a:xfrm>
          <a:prstGeom prst="rect">
            <a:avLst/>
          </a:prstGeom>
          <a:noFill/>
        </p:spPr>
        <p:txBody>
          <a:bodyPr wrap="square" rtlCol="0">
            <a:spAutoFit/>
          </a:bodyPr>
          <a:lstStyle/>
          <a:p>
            <a:pPr algn="ctr"/>
            <a:r>
              <a:rPr lang="en-US" sz="7800" dirty="0">
                <a:latin typeface="Arial" panose="020B0604020202020204" pitchFamily="34" charset="0"/>
                <a:cs typeface="Arial" panose="020B0604020202020204" pitchFamily="34" charset="0"/>
              </a:rPr>
              <a:t>Characterization of Partial Volume Errors </a:t>
            </a:r>
            <a:br>
              <a:rPr lang="en-US" sz="7800" dirty="0">
                <a:latin typeface="Arial" panose="020B0604020202020204" pitchFamily="34" charset="0"/>
                <a:cs typeface="Arial" panose="020B0604020202020204" pitchFamily="34" charset="0"/>
              </a:rPr>
            </a:br>
            <a:r>
              <a:rPr lang="en-US" sz="7800" dirty="0">
                <a:latin typeface="Arial" panose="020B0604020202020204" pitchFamily="34" charset="0"/>
                <a:cs typeface="Arial" panose="020B0604020202020204" pitchFamily="34" charset="0"/>
              </a:rPr>
              <a:t>in Coronary Plaque PET Imaging</a:t>
            </a:r>
          </a:p>
        </p:txBody>
      </p:sp>
      <p:sp>
        <p:nvSpPr>
          <p:cNvPr id="103" name="TextBox 102">
            <a:extLst>
              <a:ext uri="{FF2B5EF4-FFF2-40B4-BE49-F238E27FC236}">
                <a16:creationId xmlns:a16="http://schemas.microsoft.com/office/drawing/2014/main" id="{6EC865CB-A8DF-6F46-925C-F8C2C9615078}"/>
              </a:ext>
            </a:extLst>
          </p:cNvPr>
          <p:cNvSpPr txBox="1"/>
          <p:nvPr/>
        </p:nvSpPr>
        <p:spPr>
          <a:xfrm>
            <a:off x="382492" y="6072018"/>
            <a:ext cx="8575079" cy="13018949"/>
          </a:xfrm>
          <a:prstGeom prst="rect">
            <a:avLst/>
          </a:prstGeom>
          <a:noFill/>
        </p:spPr>
        <p:txBody>
          <a:bodyPr wrap="square" rtlCol="0">
            <a:spAutoFit/>
          </a:bodyPr>
          <a:lstStyle/>
          <a:p>
            <a:pPr algn="just"/>
            <a:r>
              <a:rPr lang="en-US" sz="2000" b="1" dirty="0"/>
              <a:t>Objectives</a:t>
            </a:r>
            <a:r>
              <a:rPr lang="en-US" sz="2000" dirty="0"/>
              <a:t>: Partial volume errors (PVE) in PET imaging occur because of the limited spatial resolution of the system and the regularization of noise in images.  Typically, these errors are characterized with phantoms such as the NEMA IQ phantom for features ranging from 10 to 40 mm in diameter.  PET is increasingly used to image smaller features, such as coronary plaques where 18F-NaF is a strong marker for microcalcification. The coronary plaques are often in the size range of 1-4 mm across and 2-10 mm long, smaller than the current NEMA IQ phantom range. This work developed a physical phantom to characterize the PET imaging performance of small plaque features in order to determine limits of detectability and PVE correction methods.  </a:t>
            </a:r>
          </a:p>
          <a:p>
            <a:pPr algn="just"/>
            <a:r>
              <a:rPr lang="en-US" sz="2000" dirty="0"/>
              <a:t> </a:t>
            </a:r>
          </a:p>
          <a:p>
            <a:pPr algn="just"/>
            <a:r>
              <a:rPr lang="en-US" sz="2000" b="1" dirty="0"/>
              <a:t>Methods</a:t>
            </a:r>
            <a:r>
              <a:rPr lang="en-US" sz="2000" dirty="0"/>
              <a:t>: A custom phantom was designed consisting of a background chamber and a cylindrical support structure that supports 15 cylindrical features.  The features have 5 different diameters [13, 8, 5, 2.7, and 1.7 mm] and can be filled with different activity concentrations.  As an initial test, the phantom was filled with a 20 to 1; 10 to 1; and 5 to 1 activity concentrations in the feature compared to background and scanned on a GE DSTE PET/CT system (Waukesha, WI).  A clinical high-resolution acquisition was employed (15 min/bed; OSEM 4 iterations, 28 subsets, 3mm post-filter, 2 mm^2 pixels).  </a:t>
            </a:r>
          </a:p>
          <a:p>
            <a:pPr algn="just"/>
            <a:r>
              <a:rPr lang="en-US" sz="2000" dirty="0"/>
              <a:t> </a:t>
            </a:r>
          </a:p>
          <a:p>
            <a:pPr algn="just"/>
            <a:r>
              <a:rPr lang="en-US" sz="2000" b="1" dirty="0"/>
              <a:t>Results</a:t>
            </a:r>
            <a:r>
              <a:rPr lang="en-US" sz="2000" dirty="0"/>
              <a:t>: Analysis of the apparent values in the 15 features yielded contrast recovery curves demonstrating reduced contrast for smaller features.  A threshold of detectability was defined as having a value greater than the mean plus two standard deviations of the background values, reflective of a &gt;95% likelihood of seeing a feature assuming normally distributed noise.   This threshold confirmed the visual assessment of the images showing that features with contrast of 5:1 and a size less than 2.7 mm across were not detectable.  The maximum values of the 15 features sampled the 2D space of different contrast and sizes; This 2D surface was interpolated to create </a:t>
            </a:r>
            <a:r>
              <a:rPr lang="en-US" sz="2000" dirty="0" err="1"/>
              <a:t>isocontour</a:t>
            </a:r>
            <a:r>
              <a:rPr lang="en-US" sz="2000" dirty="0"/>
              <a:t> lines of shared maximum SUV values, permitting estimation of the detectability of different types of features for a tested scanner, protocol, and count density.  Furthermore, this single scan provides the contrast recovery curves that could be used for partial volume correction of features with known size.  </a:t>
            </a:r>
          </a:p>
          <a:p>
            <a:pPr algn="just"/>
            <a:r>
              <a:rPr lang="en-US" sz="2000" dirty="0"/>
              <a:t> </a:t>
            </a:r>
          </a:p>
          <a:p>
            <a:pPr algn="just"/>
            <a:r>
              <a:rPr lang="en-US" sz="2000" b="1" dirty="0"/>
              <a:t>Conclusion</a:t>
            </a:r>
            <a:r>
              <a:rPr lang="en-US" sz="2000" dirty="0"/>
              <a:t>: We present a new phantom design to characterize the partial volume errors of small features in PET imaging.  This phantom and subsequent analysis provides an estimate of the necessary contrast and size to permit detection of these features and the associated contrast recovery curves.  </a:t>
            </a:r>
          </a:p>
        </p:txBody>
      </p:sp>
      <p:sp>
        <p:nvSpPr>
          <p:cNvPr id="2" name="Rectangle 1">
            <a:extLst>
              <a:ext uri="{FF2B5EF4-FFF2-40B4-BE49-F238E27FC236}">
                <a16:creationId xmlns:a16="http://schemas.microsoft.com/office/drawing/2014/main" id="{8F02D1A5-B57C-AF48-BD42-CC770069BC65}"/>
              </a:ext>
            </a:extLst>
          </p:cNvPr>
          <p:cNvSpPr/>
          <p:nvPr/>
        </p:nvSpPr>
        <p:spPr>
          <a:xfrm>
            <a:off x="8873170" y="3890755"/>
            <a:ext cx="18288000" cy="1446550"/>
          </a:xfrm>
          <a:prstGeom prst="rect">
            <a:avLst/>
          </a:prstGeom>
        </p:spPr>
        <p:txBody>
          <a:bodyPr>
            <a:spAutoFit/>
          </a:bodyPr>
          <a:lstStyle/>
          <a:p>
            <a:pPr algn="ctr"/>
            <a:r>
              <a:rPr lang="en-US" sz="3200" dirty="0"/>
              <a:t>Adam Alessio</a:t>
            </a:r>
            <a:r>
              <a:rPr lang="en-US" sz="3200" baseline="30000" dirty="0"/>
              <a:t>1</a:t>
            </a:r>
            <a:r>
              <a:rPr lang="en-US" sz="3200" dirty="0"/>
              <a:t>, Joe Adams</a:t>
            </a:r>
            <a:r>
              <a:rPr lang="en-US" sz="3200" baseline="30000" dirty="0"/>
              <a:t>1</a:t>
            </a:r>
            <a:r>
              <a:rPr lang="en-US" sz="3200" dirty="0"/>
              <a:t>, Martin Lyngby Lassen</a:t>
            </a:r>
            <a:r>
              <a:rPr lang="en-US" sz="3200" baseline="30000" dirty="0"/>
              <a:t>2</a:t>
            </a:r>
            <a:r>
              <a:rPr lang="en-US" sz="3200" dirty="0"/>
              <a:t>, Piotr Slomka</a:t>
            </a:r>
            <a:r>
              <a:rPr lang="en-US" sz="3200" baseline="30000" dirty="0"/>
              <a:t>2</a:t>
            </a:r>
            <a:endParaRPr lang="fr-FR" sz="2800" dirty="0"/>
          </a:p>
          <a:p>
            <a:pPr algn="ctr"/>
            <a:r>
              <a:rPr lang="en-US" sz="2800" baseline="30000" dirty="0"/>
              <a:t>1</a:t>
            </a:r>
            <a:r>
              <a:rPr lang="en-US" sz="2800" dirty="0"/>
              <a:t>Michigan State University; </a:t>
            </a:r>
            <a:r>
              <a:rPr lang="en-US" sz="2800" baseline="30000" dirty="0"/>
              <a:t>2</a:t>
            </a:r>
            <a:r>
              <a:rPr lang="en-US" sz="2800" dirty="0"/>
              <a:t>Cedars-Sinai Medical Center</a:t>
            </a:r>
          </a:p>
          <a:p>
            <a:pPr algn="ctr"/>
            <a:r>
              <a:rPr lang="en-US" sz="2800" dirty="0" err="1"/>
              <a:t>aalessio@msu.edu</a:t>
            </a:r>
            <a:endParaRPr lang="fr-FR" sz="2800" dirty="0"/>
          </a:p>
        </p:txBody>
      </p:sp>
      <p:pic>
        <p:nvPicPr>
          <p:cNvPr id="104" name="Picture 2" descr="Cedars-Sinai">
            <a:extLst>
              <a:ext uri="{FF2B5EF4-FFF2-40B4-BE49-F238E27FC236}">
                <a16:creationId xmlns:a16="http://schemas.microsoft.com/office/drawing/2014/main" id="{2D6E90A6-00F8-7D42-8B45-FE8C375805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87988" y="1655898"/>
            <a:ext cx="4825863" cy="871095"/>
          </a:xfrm>
          <a:prstGeom prst="rect">
            <a:avLst/>
          </a:prstGeom>
          <a:solidFill>
            <a:schemeClr val="bg1"/>
          </a:solidFill>
        </p:spPr>
      </p:pic>
      <p:sp>
        <p:nvSpPr>
          <p:cNvPr id="4" name="TextBox 3">
            <a:extLst>
              <a:ext uri="{FF2B5EF4-FFF2-40B4-BE49-F238E27FC236}">
                <a16:creationId xmlns:a16="http://schemas.microsoft.com/office/drawing/2014/main" id="{C077D857-C67E-2C41-B266-2B3156259C9D}"/>
              </a:ext>
            </a:extLst>
          </p:cNvPr>
          <p:cNvSpPr txBox="1"/>
          <p:nvPr/>
        </p:nvSpPr>
        <p:spPr>
          <a:xfrm>
            <a:off x="296894" y="4804410"/>
            <a:ext cx="8696268" cy="1121080"/>
          </a:xfrm>
          <a:prstGeom prst="rect">
            <a:avLst/>
          </a:prstGeom>
          <a:solidFill>
            <a:srgbClr val="103026"/>
          </a:solidFill>
        </p:spPr>
        <p:txBody>
          <a:bodyPr wrap="square" lIns="182880" tIns="182880" rIns="182880" bIns="182880" rtlCol="0" anchor="ctr" anchorCtr="0">
            <a:noAutofit/>
          </a:bodyPr>
          <a:lstStyle/>
          <a:p>
            <a:pPr algn="ctr"/>
            <a:r>
              <a:rPr lang="en-US" sz="3600" dirty="0">
                <a:solidFill>
                  <a:schemeClr val="bg1"/>
                </a:solidFill>
              </a:rPr>
              <a:t>Abstract</a:t>
            </a:r>
          </a:p>
        </p:txBody>
      </p:sp>
      <p:sp>
        <p:nvSpPr>
          <p:cNvPr id="101" name="TextBox 100">
            <a:extLst>
              <a:ext uri="{FF2B5EF4-FFF2-40B4-BE49-F238E27FC236}">
                <a16:creationId xmlns:a16="http://schemas.microsoft.com/office/drawing/2014/main" id="{13FF9D4C-107F-3D46-BED2-4EEF184956E6}"/>
              </a:ext>
            </a:extLst>
          </p:cNvPr>
          <p:cNvSpPr txBox="1"/>
          <p:nvPr/>
        </p:nvSpPr>
        <p:spPr>
          <a:xfrm>
            <a:off x="9219858" y="5617398"/>
            <a:ext cx="17941312" cy="3484365"/>
          </a:xfrm>
          <a:prstGeom prst="rect">
            <a:avLst/>
          </a:prstGeom>
          <a:solidFill>
            <a:schemeClr val="accent3">
              <a:lumMod val="40000"/>
              <a:lumOff val="60000"/>
            </a:schemeClr>
          </a:solidFill>
        </p:spPr>
        <p:txBody>
          <a:bodyPr wrap="square" lIns="457200" tIns="182880" rIns="457200" bIns="182880" rtlCol="0" anchor="ctr" anchorCtr="0">
            <a:noAutofit/>
          </a:bodyPr>
          <a:lstStyle/>
          <a:p>
            <a:pPr algn="ctr"/>
            <a:r>
              <a:rPr lang="en-US" sz="4000" dirty="0"/>
              <a:t>Developed a physical phantom and analysis to characterize the quantitation and detection performance of PET scanners for 1-10mm features for performance evaluation of 18F-NaF coronary plaque imaging</a:t>
            </a:r>
          </a:p>
        </p:txBody>
      </p:sp>
      <p:sp>
        <p:nvSpPr>
          <p:cNvPr id="105" name="TextBox 104">
            <a:extLst>
              <a:ext uri="{FF2B5EF4-FFF2-40B4-BE49-F238E27FC236}">
                <a16:creationId xmlns:a16="http://schemas.microsoft.com/office/drawing/2014/main" id="{0405ECAA-D1D7-FB47-9E8A-F239A2861556}"/>
              </a:ext>
            </a:extLst>
          </p:cNvPr>
          <p:cNvSpPr txBox="1"/>
          <p:nvPr/>
        </p:nvSpPr>
        <p:spPr>
          <a:xfrm>
            <a:off x="9201859" y="9092725"/>
            <a:ext cx="8745220" cy="731520"/>
          </a:xfrm>
          <a:prstGeom prst="rect">
            <a:avLst/>
          </a:prstGeom>
          <a:solidFill>
            <a:srgbClr val="103026"/>
          </a:solidFill>
        </p:spPr>
        <p:txBody>
          <a:bodyPr wrap="square" lIns="182880" tIns="182880" rIns="182880" bIns="182880" rtlCol="0" anchor="ctr" anchorCtr="0">
            <a:noAutofit/>
          </a:bodyPr>
          <a:lstStyle/>
          <a:p>
            <a:pPr algn="ctr"/>
            <a:r>
              <a:rPr lang="en-US" sz="3200" dirty="0">
                <a:solidFill>
                  <a:schemeClr val="bg1"/>
                </a:solidFill>
              </a:rPr>
              <a:t>Motivation</a:t>
            </a:r>
          </a:p>
        </p:txBody>
      </p:sp>
      <p:sp>
        <p:nvSpPr>
          <p:cNvPr id="106" name="TextBox 105">
            <a:extLst>
              <a:ext uri="{FF2B5EF4-FFF2-40B4-BE49-F238E27FC236}">
                <a16:creationId xmlns:a16="http://schemas.microsoft.com/office/drawing/2014/main" id="{7DE52414-C86C-164F-A91A-8B972191670A}"/>
              </a:ext>
            </a:extLst>
          </p:cNvPr>
          <p:cNvSpPr txBox="1"/>
          <p:nvPr/>
        </p:nvSpPr>
        <p:spPr>
          <a:xfrm>
            <a:off x="9270902" y="9995598"/>
            <a:ext cx="8575079" cy="2462213"/>
          </a:xfrm>
          <a:prstGeom prst="rect">
            <a:avLst/>
          </a:prstGeom>
          <a:noFill/>
        </p:spPr>
        <p:txBody>
          <a:bodyPr wrap="square" rtlCol="0">
            <a:spAutoFit/>
          </a:bodyPr>
          <a:lstStyle/>
          <a:p>
            <a:pPr marL="342900" indent="-342900">
              <a:buFont typeface="Arial" panose="020B0604020202020204" pitchFamily="34" charset="0"/>
              <a:buChar char="•"/>
            </a:pPr>
            <a:r>
              <a:rPr lang="en-US" sz="2400" dirty="0"/>
              <a:t>PET imaging is increasingly being used to image small features (&lt;10mm), such as coronary plaques where 18F-NaF is a marker for microcalcification </a:t>
            </a:r>
          </a:p>
          <a:p>
            <a:pPr marL="342900" indent="-342900">
              <a:spcBef>
                <a:spcPts val="1200"/>
              </a:spcBef>
              <a:buFont typeface="Arial" panose="020B0604020202020204" pitchFamily="34" charset="0"/>
              <a:buChar char="•"/>
            </a:pPr>
            <a:r>
              <a:rPr lang="en-US" sz="2400" dirty="0"/>
              <a:t>Current system characterization uses phantoms with relatively large hot features (10-40 mm diameter)</a:t>
            </a:r>
          </a:p>
          <a:p>
            <a:endParaRPr lang="en-US" sz="2400" dirty="0"/>
          </a:p>
        </p:txBody>
      </p:sp>
      <p:sp>
        <p:nvSpPr>
          <p:cNvPr id="108" name="TextBox 107">
            <a:extLst>
              <a:ext uri="{FF2B5EF4-FFF2-40B4-BE49-F238E27FC236}">
                <a16:creationId xmlns:a16="http://schemas.microsoft.com/office/drawing/2014/main" id="{CF8EF144-6D1F-7A4C-BAC5-4044AD35895F}"/>
              </a:ext>
            </a:extLst>
          </p:cNvPr>
          <p:cNvSpPr txBox="1"/>
          <p:nvPr/>
        </p:nvSpPr>
        <p:spPr>
          <a:xfrm>
            <a:off x="27767770" y="3163072"/>
            <a:ext cx="8461023" cy="1121080"/>
          </a:xfrm>
          <a:prstGeom prst="rect">
            <a:avLst/>
          </a:prstGeom>
          <a:solidFill>
            <a:srgbClr val="103026"/>
          </a:solidFill>
        </p:spPr>
        <p:txBody>
          <a:bodyPr wrap="square" lIns="182880" tIns="182880" rIns="182880" bIns="182880" rtlCol="0" anchor="ctr" anchorCtr="0">
            <a:noAutofit/>
          </a:bodyPr>
          <a:lstStyle/>
          <a:p>
            <a:pPr algn="ctr"/>
            <a:r>
              <a:rPr lang="en-US" sz="3600" dirty="0">
                <a:solidFill>
                  <a:schemeClr val="bg1"/>
                </a:solidFill>
              </a:rPr>
              <a:t>Results</a:t>
            </a:r>
          </a:p>
        </p:txBody>
      </p:sp>
      <p:sp>
        <p:nvSpPr>
          <p:cNvPr id="109" name="TextBox 108">
            <a:extLst>
              <a:ext uri="{FF2B5EF4-FFF2-40B4-BE49-F238E27FC236}">
                <a16:creationId xmlns:a16="http://schemas.microsoft.com/office/drawing/2014/main" id="{24CABB89-E204-054C-83A3-BDF5B0C7386E}"/>
              </a:ext>
            </a:extLst>
          </p:cNvPr>
          <p:cNvSpPr txBox="1"/>
          <p:nvPr/>
        </p:nvSpPr>
        <p:spPr>
          <a:xfrm>
            <a:off x="18423247" y="9114210"/>
            <a:ext cx="8745220" cy="731520"/>
          </a:xfrm>
          <a:prstGeom prst="rect">
            <a:avLst/>
          </a:prstGeom>
          <a:solidFill>
            <a:srgbClr val="103026"/>
          </a:solidFill>
        </p:spPr>
        <p:txBody>
          <a:bodyPr wrap="square" lIns="182880" tIns="182880" rIns="182880" bIns="182880" rtlCol="0" anchor="ctr" anchorCtr="0">
            <a:noAutofit/>
          </a:bodyPr>
          <a:lstStyle/>
          <a:p>
            <a:pPr algn="ctr"/>
            <a:r>
              <a:rPr lang="en-US" sz="3200" dirty="0">
                <a:solidFill>
                  <a:schemeClr val="bg1"/>
                </a:solidFill>
              </a:rPr>
              <a:t>Imaging of Phantom</a:t>
            </a:r>
          </a:p>
        </p:txBody>
      </p:sp>
      <p:sp>
        <p:nvSpPr>
          <p:cNvPr id="110" name="TextBox 109">
            <a:extLst>
              <a:ext uri="{FF2B5EF4-FFF2-40B4-BE49-F238E27FC236}">
                <a16:creationId xmlns:a16="http://schemas.microsoft.com/office/drawing/2014/main" id="{6DA251FF-499C-0848-A069-CEA909E872E6}"/>
              </a:ext>
            </a:extLst>
          </p:cNvPr>
          <p:cNvSpPr txBox="1"/>
          <p:nvPr/>
        </p:nvSpPr>
        <p:spPr>
          <a:xfrm>
            <a:off x="9219858" y="12554360"/>
            <a:ext cx="8745220" cy="731520"/>
          </a:xfrm>
          <a:prstGeom prst="rect">
            <a:avLst/>
          </a:prstGeom>
          <a:solidFill>
            <a:srgbClr val="103026"/>
          </a:solidFill>
        </p:spPr>
        <p:txBody>
          <a:bodyPr wrap="square" lIns="182880" tIns="182880" rIns="182880" bIns="182880" rtlCol="0" anchor="ctr" anchorCtr="0">
            <a:noAutofit/>
          </a:bodyPr>
          <a:lstStyle/>
          <a:p>
            <a:pPr algn="ctr"/>
            <a:r>
              <a:rPr lang="en-US" sz="3200" dirty="0">
                <a:solidFill>
                  <a:schemeClr val="bg1"/>
                </a:solidFill>
              </a:rPr>
              <a:t>Phantom</a:t>
            </a:r>
          </a:p>
        </p:txBody>
      </p:sp>
      <p:pic>
        <p:nvPicPr>
          <p:cNvPr id="111" name="Picture 110" descr="A picture containing floor, indoor, table, wall&#10;&#10;Description automatically generated">
            <a:extLst>
              <a:ext uri="{FF2B5EF4-FFF2-40B4-BE49-F238E27FC236}">
                <a16:creationId xmlns:a16="http://schemas.microsoft.com/office/drawing/2014/main" id="{5794F8B2-2C4C-914F-B577-054B986227E6}"/>
              </a:ext>
            </a:extLst>
          </p:cNvPr>
          <p:cNvPicPr/>
          <p:nvPr/>
        </p:nvPicPr>
        <p:blipFill rotWithShape="1">
          <a:blip r:embed="rId7" cstate="hqprint">
            <a:extLst>
              <a:ext uri="{28A0092B-C50C-407E-A947-70E740481C1C}">
                <a14:useLocalDpi xmlns:a14="http://schemas.microsoft.com/office/drawing/2010/main"/>
              </a:ext>
            </a:extLst>
          </a:blip>
          <a:srcRect/>
          <a:stretch/>
        </p:blipFill>
        <p:spPr bwMode="auto">
          <a:xfrm>
            <a:off x="9219858" y="13299571"/>
            <a:ext cx="4271363" cy="4465804"/>
          </a:xfrm>
          <a:prstGeom prst="rect">
            <a:avLst/>
          </a:prstGeom>
          <a:ln>
            <a:noFill/>
          </a:ln>
          <a:extLst>
            <a:ext uri="{53640926-AAD7-44D8-BBD7-CCE9431645EC}">
              <a14:shadowObscured xmlns:a14="http://schemas.microsoft.com/office/drawing/2010/main"/>
            </a:ext>
          </a:extLst>
        </p:spPr>
      </p:pic>
      <p:grpSp>
        <p:nvGrpSpPr>
          <p:cNvPr id="112" name="Group 111">
            <a:extLst>
              <a:ext uri="{FF2B5EF4-FFF2-40B4-BE49-F238E27FC236}">
                <a16:creationId xmlns:a16="http://schemas.microsoft.com/office/drawing/2014/main" id="{424624C1-D1FD-F148-8F53-83D6254806C3}"/>
              </a:ext>
            </a:extLst>
          </p:cNvPr>
          <p:cNvGrpSpPr/>
          <p:nvPr/>
        </p:nvGrpSpPr>
        <p:grpSpPr>
          <a:xfrm>
            <a:off x="19161435" y="10044505"/>
            <a:ext cx="3900870" cy="3991390"/>
            <a:chOff x="6763226" y="2258310"/>
            <a:chExt cx="3900870" cy="3991390"/>
          </a:xfrm>
        </p:grpSpPr>
        <p:pic>
          <p:nvPicPr>
            <p:cNvPr id="113" name="Picture 112">
              <a:extLst>
                <a:ext uri="{FF2B5EF4-FFF2-40B4-BE49-F238E27FC236}">
                  <a16:creationId xmlns:a16="http://schemas.microsoft.com/office/drawing/2014/main" id="{C6DDAA16-0F4B-D745-A515-E3AF3C5F2C3B}"/>
                </a:ext>
              </a:extLst>
            </p:cNvPr>
            <p:cNvPicPr/>
            <p:nvPr/>
          </p:nvPicPr>
          <p:blipFill>
            <a:blip r:embed="rId8" cstate="print">
              <a:extLst>
                <a:ext uri="{28A0092B-C50C-407E-A947-70E740481C1C}">
                  <a14:useLocalDpi xmlns:a14="http://schemas.microsoft.com/office/drawing/2010/main"/>
                </a:ext>
              </a:extLst>
            </a:blip>
            <a:stretch>
              <a:fillRect/>
            </a:stretch>
          </p:blipFill>
          <p:spPr>
            <a:xfrm>
              <a:off x="6763226" y="2753515"/>
              <a:ext cx="3900870" cy="3496185"/>
            </a:xfrm>
            <a:prstGeom prst="rect">
              <a:avLst/>
            </a:prstGeom>
          </p:spPr>
        </p:pic>
        <p:sp>
          <p:nvSpPr>
            <p:cNvPr id="114" name="Rectangle 113">
              <a:extLst>
                <a:ext uri="{FF2B5EF4-FFF2-40B4-BE49-F238E27FC236}">
                  <a16:creationId xmlns:a16="http://schemas.microsoft.com/office/drawing/2014/main" id="{81650D74-ABEF-3C4E-9AF6-593AB7D4B579}"/>
                </a:ext>
              </a:extLst>
            </p:cNvPr>
            <p:cNvSpPr/>
            <p:nvPr/>
          </p:nvSpPr>
          <p:spPr>
            <a:xfrm>
              <a:off x="6928270" y="2258310"/>
              <a:ext cx="2806759" cy="646331"/>
            </a:xfrm>
            <a:prstGeom prst="rect">
              <a:avLst/>
            </a:prstGeom>
          </p:spPr>
          <p:txBody>
            <a:bodyPr wrap="square">
              <a:spAutoFit/>
            </a:bodyPr>
            <a:lstStyle/>
            <a:p>
              <a:pPr algn="ctr"/>
              <a:r>
                <a:rPr lang="en-US" sz="1800" dirty="0"/>
                <a:t>Representative PET Image (single slice)</a:t>
              </a:r>
            </a:p>
          </p:txBody>
        </p:sp>
        <p:sp>
          <p:nvSpPr>
            <p:cNvPr id="115" name="TextBox 114">
              <a:extLst>
                <a:ext uri="{FF2B5EF4-FFF2-40B4-BE49-F238E27FC236}">
                  <a16:creationId xmlns:a16="http://schemas.microsoft.com/office/drawing/2014/main" id="{C6785DC7-4CEF-D945-AD47-B87D4941F5DF}"/>
                </a:ext>
              </a:extLst>
            </p:cNvPr>
            <p:cNvSpPr txBox="1"/>
            <p:nvPr/>
          </p:nvSpPr>
          <p:spPr>
            <a:xfrm>
              <a:off x="6870240" y="4980288"/>
              <a:ext cx="825867" cy="369332"/>
            </a:xfrm>
            <a:prstGeom prst="rect">
              <a:avLst/>
            </a:prstGeom>
            <a:noFill/>
          </p:spPr>
          <p:txBody>
            <a:bodyPr wrap="none" rtlCol="0">
              <a:spAutoFit/>
            </a:bodyPr>
            <a:lstStyle/>
            <a:p>
              <a:r>
                <a:rPr lang="en-US" sz="1800" dirty="0">
                  <a:solidFill>
                    <a:schemeClr val="tx2"/>
                  </a:solidFill>
                  <a:latin typeface="Arial" panose="020B0604020202020204" pitchFamily="34" charset="0"/>
                  <a:cs typeface="Arial" panose="020B0604020202020204" pitchFamily="34" charset="0"/>
                </a:rPr>
                <a:t>13mm</a:t>
              </a:r>
            </a:p>
          </p:txBody>
        </p:sp>
        <p:sp>
          <p:nvSpPr>
            <p:cNvPr id="116" name="TextBox 115">
              <a:extLst>
                <a:ext uri="{FF2B5EF4-FFF2-40B4-BE49-F238E27FC236}">
                  <a16:creationId xmlns:a16="http://schemas.microsoft.com/office/drawing/2014/main" id="{19D71574-CB6D-A443-B3B1-7D80996D1F05}"/>
                </a:ext>
              </a:extLst>
            </p:cNvPr>
            <p:cNvSpPr txBox="1"/>
            <p:nvPr/>
          </p:nvSpPr>
          <p:spPr>
            <a:xfrm>
              <a:off x="6870240" y="3315258"/>
              <a:ext cx="889987" cy="369332"/>
            </a:xfrm>
            <a:prstGeom prst="rect">
              <a:avLst/>
            </a:prstGeom>
            <a:noFill/>
          </p:spPr>
          <p:txBody>
            <a:bodyPr wrap="none" rtlCol="0">
              <a:spAutoFit/>
            </a:bodyPr>
            <a:lstStyle/>
            <a:p>
              <a:r>
                <a:rPr lang="en-US" sz="1800" dirty="0">
                  <a:solidFill>
                    <a:schemeClr val="tx2"/>
                  </a:solidFill>
                  <a:latin typeface="Arial" panose="020B0604020202020204" pitchFamily="34" charset="0"/>
                  <a:cs typeface="Arial" panose="020B0604020202020204" pitchFamily="34" charset="0"/>
                </a:rPr>
                <a:t>1.7mm</a:t>
              </a:r>
            </a:p>
          </p:txBody>
        </p:sp>
      </p:grpSp>
      <p:pic>
        <p:nvPicPr>
          <p:cNvPr id="7" name="Picture 6" descr="A picture containing indoor, table, sitting, wooden&#10;&#10;Description automatically generated">
            <a:extLst>
              <a:ext uri="{FF2B5EF4-FFF2-40B4-BE49-F238E27FC236}">
                <a16:creationId xmlns:a16="http://schemas.microsoft.com/office/drawing/2014/main" id="{5A771B38-3E23-6545-B30A-C340F785AFF4}"/>
              </a:ext>
            </a:extLst>
          </p:cNvPr>
          <p:cNvPicPr>
            <a:picLocks noChangeAspect="1"/>
          </p:cNvPicPr>
          <p:nvPr/>
        </p:nvPicPr>
        <p:blipFill rotWithShape="1">
          <a:blip r:embed="rId9">
            <a:extLst>
              <a:ext uri="{28A0092B-C50C-407E-A947-70E740481C1C}">
                <a14:useLocalDpi xmlns:a14="http://schemas.microsoft.com/office/drawing/2010/main" val="0"/>
              </a:ext>
            </a:extLst>
          </a:blip>
          <a:srcRect l="13904" r="7471"/>
          <a:stretch/>
        </p:blipFill>
        <p:spPr>
          <a:xfrm rot="5400000">
            <a:off x="13662103" y="13430769"/>
            <a:ext cx="4404480" cy="4201470"/>
          </a:xfrm>
          <a:prstGeom prst="rect">
            <a:avLst/>
          </a:prstGeom>
        </p:spPr>
      </p:pic>
      <p:pic>
        <p:nvPicPr>
          <p:cNvPr id="8" name="Picture 7">
            <a:extLst>
              <a:ext uri="{FF2B5EF4-FFF2-40B4-BE49-F238E27FC236}">
                <a16:creationId xmlns:a16="http://schemas.microsoft.com/office/drawing/2014/main" id="{9E8F535A-DD14-4943-A6C2-2A69BEF956A4}"/>
              </a:ext>
            </a:extLst>
          </p:cNvPr>
          <p:cNvPicPr>
            <a:picLocks noChangeAspect="1"/>
          </p:cNvPicPr>
          <p:nvPr/>
        </p:nvPicPr>
        <p:blipFill rotWithShape="1">
          <a:blip r:embed="rId10"/>
          <a:srcRect l="16041" t="10356" r="6811" b="9875"/>
          <a:stretch/>
        </p:blipFill>
        <p:spPr>
          <a:xfrm>
            <a:off x="23062305" y="10539710"/>
            <a:ext cx="3454293" cy="3302110"/>
          </a:xfrm>
          <a:prstGeom prst="rect">
            <a:avLst/>
          </a:prstGeom>
        </p:spPr>
      </p:pic>
      <p:sp>
        <p:nvSpPr>
          <p:cNvPr id="117" name="Rectangle 116">
            <a:extLst>
              <a:ext uri="{FF2B5EF4-FFF2-40B4-BE49-F238E27FC236}">
                <a16:creationId xmlns:a16="http://schemas.microsoft.com/office/drawing/2014/main" id="{BA35EE38-FBD4-4148-9B49-BBCE6460A066}"/>
              </a:ext>
            </a:extLst>
          </p:cNvPr>
          <p:cNvSpPr/>
          <p:nvPr/>
        </p:nvSpPr>
        <p:spPr>
          <a:xfrm>
            <a:off x="23206075" y="10102126"/>
            <a:ext cx="2806759" cy="369332"/>
          </a:xfrm>
          <a:prstGeom prst="rect">
            <a:avLst/>
          </a:prstGeom>
        </p:spPr>
        <p:txBody>
          <a:bodyPr wrap="square">
            <a:spAutoFit/>
          </a:bodyPr>
          <a:lstStyle/>
          <a:p>
            <a:pPr algn="ctr"/>
            <a:r>
              <a:rPr lang="en-US" sz="1800" dirty="0"/>
              <a:t>3D MIP of PET Volume</a:t>
            </a:r>
          </a:p>
        </p:txBody>
      </p:sp>
      <p:sp>
        <p:nvSpPr>
          <p:cNvPr id="9" name="Rectangle 8">
            <a:extLst>
              <a:ext uri="{FF2B5EF4-FFF2-40B4-BE49-F238E27FC236}">
                <a16:creationId xmlns:a16="http://schemas.microsoft.com/office/drawing/2014/main" id="{BC96F015-43F6-3748-935B-BE043727FDBF}"/>
              </a:ext>
            </a:extLst>
          </p:cNvPr>
          <p:cNvSpPr/>
          <p:nvPr/>
        </p:nvSpPr>
        <p:spPr>
          <a:xfrm>
            <a:off x="9185160" y="17765375"/>
            <a:ext cx="9053098" cy="1631216"/>
          </a:xfrm>
          <a:prstGeom prst="rect">
            <a:avLst/>
          </a:prstGeom>
        </p:spPr>
        <p:txBody>
          <a:bodyPr wrap="square">
            <a:spAutoFit/>
          </a:bodyPr>
          <a:lstStyle/>
          <a:p>
            <a:r>
              <a:rPr lang="en-US" sz="2000" dirty="0"/>
              <a:t>Fig 1. Photos of cylindrical phantom with 15 features with diameters [13, 8, 5, 2.7, 1.7] mm, to represent potential size of uptake in coronary plaques.  This phantom is positioned in a warm background chamber. Phantom contains features with 3 different contrast levels at 5 sizes.  Phantom designed to allow single injection fill for each contrast level (easy to prep).</a:t>
            </a:r>
          </a:p>
        </p:txBody>
      </p:sp>
      <p:sp>
        <p:nvSpPr>
          <p:cNvPr id="118" name="Rectangle 117">
            <a:extLst>
              <a:ext uri="{FF2B5EF4-FFF2-40B4-BE49-F238E27FC236}">
                <a16:creationId xmlns:a16="http://schemas.microsoft.com/office/drawing/2014/main" id="{C713D179-EC1E-6243-9926-0EBC3DC0C9EE}"/>
              </a:ext>
            </a:extLst>
          </p:cNvPr>
          <p:cNvSpPr/>
          <p:nvPr/>
        </p:nvSpPr>
        <p:spPr>
          <a:xfrm>
            <a:off x="18611122" y="14068619"/>
            <a:ext cx="8550048" cy="1323439"/>
          </a:xfrm>
          <a:prstGeom prst="rect">
            <a:avLst/>
          </a:prstGeom>
        </p:spPr>
        <p:txBody>
          <a:bodyPr wrap="square">
            <a:spAutoFit/>
          </a:bodyPr>
          <a:lstStyle/>
          <a:p>
            <a:r>
              <a:rPr lang="en-US" sz="2000" dirty="0"/>
              <a:t>Fig 2. Representative images of phantom containing 3 contrast levels and 5 sizes.  Acquired on DSTE PET/CT (GE Healthcare) with clinically relevant background count level for 15 minutes, mirroring proposed </a:t>
            </a:r>
            <a:r>
              <a:rPr lang="en-US" sz="2000" dirty="0" err="1"/>
              <a:t>NaF</a:t>
            </a:r>
            <a:r>
              <a:rPr lang="en-US" sz="2000" dirty="0"/>
              <a:t> coronary plaque protocols.</a:t>
            </a:r>
          </a:p>
        </p:txBody>
      </p:sp>
      <p:pic>
        <p:nvPicPr>
          <p:cNvPr id="15" name="Picture 14" descr="A close up of a map&#10;&#10;Description automatically generated">
            <a:extLst>
              <a:ext uri="{FF2B5EF4-FFF2-40B4-BE49-F238E27FC236}">
                <a16:creationId xmlns:a16="http://schemas.microsoft.com/office/drawing/2014/main" id="{59DBACB3-9A85-7546-B11E-9256178C2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450495" y="15862265"/>
            <a:ext cx="5003383" cy="3984175"/>
          </a:xfrm>
          <a:prstGeom prst="rect">
            <a:avLst/>
          </a:prstGeom>
        </p:spPr>
      </p:pic>
      <p:sp>
        <p:nvSpPr>
          <p:cNvPr id="120" name="Rectangle 119">
            <a:extLst>
              <a:ext uri="{FF2B5EF4-FFF2-40B4-BE49-F238E27FC236}">
                <a16:creationId xmlns:a16="http://schemas.microsoft.com/office/drawing/2014/main" id="{CAA7DAB9-EAB7-9442-B5FA-6B75907FAFD2}"/>
              </a:ext>
            </a:extLst>
          </p:cNvPr>
          <p:cNvSpPr/>
          <p:nvPr/>
        </p:nvSpPr>
        <p:spPr>
          <a:xfrm>
            <a:off x="23630081" y="15883575"/>
            <a:ext cx="4037400" cy="3724096"/>
          </a:xfrm>
          <a:prstGeom prst="rect">
            <a:avLst/>
          </a:prstGeom>
        </p:spPr>
        <p:txBody>
          <a:bodyPr wrap="square">
            <a:spAutoFit/>
          </a:bodyPr>
          <a:lstStyle/>
          <a:p>
            <a:r>
              <a:rPr lang="en-US" sz="2000" dirty="0"/>
              <a:t>Fig 3. </a:t>
            </a:r>
            <a:r>
              <a:rPr lang="en-US" dirty="0"/>
              <a:t>Analysis of single image volume from plaque phantom presenting the </a:t>
            </a:r>
            <a:r>
              <a:rPr lang="en-US" dirty="0" err="1"/>
              <a:t>SUVmax</a:t>
            </a:r>
            <a:r>
              <a:rPr lang="en-US" dirty="0"/>
              <a:t> values for the 15 features. The value of the background plus two standard deviations demonstrates that certain small, low contrast features are indistinguishable from the background; In this case, the 2.7 and 1.7 mm features with 6:1 contrast to background and the 1.7 mm with 11:1 are not detectable, as confirmed in Figure 2. </a:t>
            </a:r>
            <a:endParaRPr lang="en-US" sz="2000" dirty="0"/>
          </a:p>
        </p:txBody>
      </p:sp>
      <p:grpSp>
        <p:nvGrpSpPr>
          <p:cNvPr id="16" name="Group 15">
            <a:extLst>
              <a:ext uri="{FF2B5EF4-FFF2-40B4-BE49-F238E27FC236}">
                <a16:creationId xmlns:a16="http://schemas.microsoft.com/office/drawing/2014/main" id="{B2DC9375-4CE4-E544-9B90-E56CEFF218A8}"/>
              </a:ext>
            </a:extLst>
          </p:cNvPr>
          <p:cNvGrpSpPr/>
          <p:nvPr/>
        </p:nvGrpSpPr>
        <p:grpSpPr>
          <a:xfrm>
            <a:off x="27767770" y="4431037"/>
            <a:ext cx="5174391" cy="4111888"/>
            <a:chOff x="27767770" y="6122377"/>
            <a:chExt cx="6184900" cy="4914900"/>
          </a:xfrm>
        </p:grpSpPr>
        <p:pic>
          <p:nvPicPr>
            <p:cNvPr id="121" name="Picture 120" descr="A close up of a map&#10;&#10;Description automatically generated">
              <a:extLst>
                <a:ext uri="{FF2B5EF4-FFF2-40B4-BE49-F238E27FC236}">
                  <a16:creationId xmlns:a16="http://schemas.microsoft.com/office/drawing/2014/main" id="{93191BCB-D1AB-B646-8490-289FDB4A4CF3}"/>
                </a:ext>
              </a:extLst>
            </p:cNvPr>
            <p:cNvPicPr>
              <a:picLocks noChangeAspect="1"/>
            </p:cNvPicPr>
            <p:nvPr/>
          </p:nvPicPr>
          <p:blipFill>
            <a:blip r:embed="rId12"/>
            <a:stretch>
              <a:fillRect/>
            </a:stretch>
          </p:blipFill>
          <p:spPr>
            <a:xfrm>
              <a:off x="27767770" y="6122377"/>
              <a:ext cx="6184900" cy="4914900"/>
            </a:xfrm>
            <a:prstGeom prst="rect">
              <a:avLst/>
            </a:prstGeom>
          </p:spPr>
        </p:pic>
        <p:sp>
          <p:nvSpPr>
            <p:cNvPr id="122" name="Left Brace 121">
              <a:extLst>
                <a:ext uri="{FF2B5EF4-FFF2-40B4-BE49-F238E27FC236}">
                  <a16:creationId xmlns:a16="http://schemas.microsoft.com/office/drawing/2014/main" id="{CC58B893-1FF1-1E4E-8F6A-C034CE54D44A}"/>
                </a:ext>
              </a:extLst>
            </p:cNvPr>
            <p:cNvSpPr/>
            <p:nvPr/>
          </p:nvSpPr>
          <p:spPr>
            <a:xfrm rot="5400000">
              <a:off x="31528564" y="4846859"/>
              <a:ext cx="594986" cy="3776598"/>
            </a:xfrm>
            <a:prstGeom prst="leftBrace">
              <a:avLst>
                <a:gd name="adj1" fmla="val 25777"/>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0DB5D251-13AA-0C4D-BB79-DD727F73C391}"/>
                </a:ext>
              </a:extLst>
            </p:cNvPr>
            <p:cNvSpPr txBox="1"/>
            <p:nvPr/>
          </p:nvSpPr>
          <p:spPr>
            <a:xfrm>
              <a:off x="30273647" y="6171315"/>
              <a:ext cx="3433952" cy="367883"/>
            </a:xfrm>
            <a:prstGeom prst="rect">
              <a:avLst/>
            </a:prstGeom>
            <a:noFill/>
          </p:spPr>
          <p:txBody>
            <a:bodyPr wrap="none" rtlCol="0">
              <a:spAutoFit/>
            </a:bodyPr>
            <a:lstStyle/>
            <a:p>
              <a:r>
                <a:rPr lang="en-US" sz="1400" dirty="0">
                  <a:solidFill>
                    <a:srgbClr val="0070C0"/>
                  </a:solidFill>
                  <a:latin typeface="Arial" panose="020B0604020202020204" pitchFamily="34" charset="0"/>
                  <a:cs typeface="Arial" panose="020B0604020202020204" pitchFamily="34" charset="0"/>
                </a:rPr>
                <a:t>Conventional PVE Measurements</a:t>
              </a:r>
            </a:p>
          </p:txBody>
        </p:sp>
        <p:sp>
          <p:nvSpPr>
            <p:cNvPr id="124" name="Left Brace 123">
              <a:extLst>
                <a:ext uri="{FF2B5EF4-FFF2-40B4-BE49-F238E27FC236}">
                  <a16:creationId xmlns:a16="http://schemas.microsoft.com/office/drawing/2014/main" id="{D2A879BF-5D69-B943-B809-F8E41AEBBAC7}"/>
                </a:ext>
              </a:extLst>
            </p:cNvPr>
            <p:cNvSpPr/>
            <p:nvPr/>
          </p:nvSpPr>
          <p:spPr>
            <a:xfrm rot="5400000">
              <a:off x="28952017" y="6104745"/>
              <a:ext cx="468061" cy="1378160"/>
            </a:xfrm>
            <a:prstGeom prst="leftBrace">
              <a:avLst>
                <a:gd name="adj1" fmla="val 44724"/>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TextBox 124">
              <a:extLst>
                <a:ext uri="{FF2B5EF4-FFF2-40B4-BE49-F238E27FC236}">
                  <a16:creationId xmlns:a16="http://schemas.microsoft.com/office/drawing/2014/main" id="{EF7D0043-7AC7-0545-B85F-31FF06C28162}"/>
                </a:ext>
              </a:extLst>
            </p:cNvPr>
            <p:cNvSpPr txBox="1"/>
            <p:nvPr/>
          </p:nvSpPr>
          <p:spPr>
            <a:xfrm>
              <a:off x="28283923" y="6176807"/>
              <a:ext cx="1826382" cy="367883"/>
            </a:xfrm>
            <a:prstGeom prst="rect">
              <a:avLst/>
            </a:prstGeom>
            <a:noFill/>
          </p:spPr>
          <p:txBody>
            <a:bodyPr wrap="none" rtlCol="0">
              <a:spAutoFit/>
            </a:bodyPr>
            <a:lstStyle/>
            <a:p>
              <a:r>
                <a:rPr lang="en-US" sz="1400" dirty="0">
                  <a:solidFill>
                    <a:srgbClr val="C00000"/>
                  </a:solidFill>
                  <a:latin typeface="Arial" panose="020B0604020202020204" pitchFamily="34" charset="0"/>
                  <a:cs typeface="Arial" panose="020B0604020202020204" pitchFamily="34" charset="0"/>
                </a:rPr>
                <a:t>Proposed Range</a:t>
              </a:r>
            </a:p>
          </p:txBody>
        </p:sp>
      </p:grpSp>
      <p:sp>
        <p:nvSpPr>
          <p:cNvPr id="126" name="Rectangle 125">
            <a:extLst>
              <a:ext uri="{FF2B5EF4-FFF2-40B4-BE49-F238E27FC236}">
                <a16:creationId xmlns:a16="http://schemas.microsoft.com/office/drawing/2014/main" id="{1FD25135-0D21-D848-BF82-0834E75AD267}"/>
              </a:ext>
            </a:extLst>
          </p:cNvPr>
          <p:cNvSpPr/>
          <p:nvPr/>
        </p:nvSpPr>
        <p:spPr>
          <a:xfrm>
            <a:off x="33015779" y="6350112"/>
            <a:ext cx="2839323" cy="1754326"/>
          </a:xfrm>
          <a:prstGeom prst="rect">
            <a:avLst/>
          </a:prstGeom>
        </p:spPr>
        <p:txBody>
          <a:bodyPr wrap="square">
            <a:spAutoFit/>
          </a:bodyPr>
          <a:lstStyle/>
          <a:p>
            <a:r>
              <a:rPr lang="en-US" dirty="0"/>
              <a:t>Fig 4. Percent reduction of SUV Mean as function of feature diameter.  Compares results from conventional NEMA IQ to proposed phantom</a:t>
            </a:r>
          </a:p>
        </p:txBody>
      </p:sp>
      <p:pic>
        <p:nvPicPr>
          <p:cNvPr id="18" name="Picture 17" descr="A close up of a map&#10;&#10;Description automatically generated">
            <a:extLst>
              <a:ext uri="{FF2B5EF4-FFF2-40B4-BE49-F238E27FC236}">
                <a16:creationId xmlns:a16="http://schemas.microsoft.com/office/drawing/2014/main" id="{B7D34842-3033-AA48-B4D9-2BB7AF8DEEC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871139" y="9902515"/>
            <a:ext cx="5050241" cy="4111888"/>
          </a:xfrm>
          <a:prstGeom prst="rect">
            <a:avLst/>
          </a:prstGeom>
        </p:spPr>
      </p:pic>
      <p:sp>
        <p:nvSpPr>
          <p:cNvPr id="127" name="Rectangle 126">
            <a:extLst>
              <a:ext uri="{FF2B5EF4-FFF2-40B4-BE49-F238E27FC236}">
                <a16:creationId xmlns:a16="http://schemas.microsoft.com/office/drawing/2014/main" id="{9C65B9F0-D2B8-4747-8785-53A3239DD891}"/>
              </a:ext>
            </a:extLst>
          </p:cNvPr>
          <p:cNvSpPr/>
          <p:nvPr/>
        </p:nvSpPr>
        <p:spPr>
          <a:xfrm>
            <a:off x="33077973" y="11352465"/>
            <a:ext cx="2839323" cy="2308324"/>
          </a:xfrm>
          <a:prstGeom prst="rect">
            <a:avLst/>
          </a:prstGeom>
        </p:spPr>
        <p:txBody>
          <a:bodyPr wrap="square">
            <a:spAutoFit/>
          </a:bodyPr>
          <a:lstStyle/>
          <a:p>
            <a:r>
              <a:rPr lang="en-US" dirty="0"/>
              <a:t>Fig 5. </a:t>
            </a:r>
            <a:r>
              <a:rPr lang="en-US" dirty="0" err="1"/>
              <a:t>Isocontours</a:t>
            </a:r>
            <a:r>
              <a:rPr lang="en-US" dirty="0"/>
              <a:t> of real </a:t>
            </a:r>
            <a:r>
              <a:rPr lang="en-US" dirty="0" err="1"/>
              <a:t>SUVmax</a:t>
            </a:r>
            <a:r>
              <a:rPr lang="en-US" dirty="0"/>
              <a:t> values as a function of feature diameter and apparent </a:t>
            </a:r>
            <a:r>
              <a:rPr lang="en-US" dirty="0" err="1"/>
              <a:t>SUVmax</a:t>
            </a:r>
            <a:r>
              <a:rPr lang="en-US" dirty="0"/>
              <a:t>.  For example, if you measure 10 g/mL on a 5mm feature, the real </a:t>
            </a:r>
            <a:r>
              <a:rPr lang="en-US" dirty="0" err="1"/>
              <a:t>SUVmax</a:t>
            </a:r>
            <a:r>
              <a:rPr lang="en-US" dirty="0"/>
              <a:t> is 29 g/mL</a:t>
            </a:r>
          </a:p>
        </p:txBody>
      </p:sp>
      <p:sp>
        <p:nvSpPr>
          <p:cNvPr id="128" name="Rectangle 127">
            <a:extLst>
              <a:ext uri="{FF2B5EF4-FFF2-40B4-BE49-F238E27FC236}">
                <a16:creationId xmlns:a16="http://schemas.microsoft.com/office/drawing/2014/main" id="{3B081BC8-1D76-AF4C-94AA-F82E8D5F2948}"/>
              </a:ext>
            </a:extLst>
          </p:cNvPr>
          <p:cNvSpPr/>
          <p:nvPr/>
        </p:nvSpPr>
        <p:spPr>
          <a:xfrm>
            <a:off x="27816478" y="9106048"/>
            <a:ext cx="8550048" cy="707886"/>
          </a:xfrm>
          <a:prstGeom prst="rect">
            <a:avLst/>
          </a:prstGeom>
        </p:spPr>
        <p:txBody>
          <a:bodyPr wrap="square">
            <a:spAutoFit/>
          </a:bodyPr>
          <a:lstStyle/>
          <a:p>
            <a:pPr marL="342900" indent="-342900">
              <a:buFont typeface="Wingdings" pitchFamily="2" charset="2"/>
              <a:buChar char="Ø"/>
            </a:pPr>
            <a:r>
              <a:rPr lang="en-US" sz="2000" b="1" dirty="0">
                <a:solidFill>
                  <a:srgbClr val="103026"/>
                </a:solidFill>
              </a:rPr>
              <a:t>Quantitation</a:t>
            </a:r>
            <a:r>
              <a:rPr lang="en-US" sz="2000" dirty="0">
                <a:solidFill>
                  <a:srgbClr val="103026"/>
                </a:solidFill>
              </a:rPr>
              <a:t>: If have an </a:t>
            </a:r>
            <a:r>
              <a:rPr lang="en-US" sz="2000" dirty="0" err="1">
                <a:solidFill>
                  <a:srgbClr val="103026"/>
                </a:solidFill>
              </a:rPr>
              <a:t>SUVmax</a:t>
            </a:r>
            <a:r>
              <a:rPr lang="en-US" sz="2000" dirty="0">
                <a:solidFill>
                  <a:srgbClr val="103026"/>
                </a:solidFill>
              </a:rPr>
              <a:t> measurement on a known plaque size, can estimate partial volume corrected </a:t>
            </a:r>
            <a:r>
              <a:rPr lang="en-US" sz="2000" dirty="0" err="1">
                <a:solidFill>
                  <a:srgbClr val="103026"/>
                </a:solidFill>
              </a:rPr>
              <a:t>SUVmax</a:t>
            </a:r>
            <a:r>
              <a:rPr lang="en-US" sz="2000" dirty="0">
                <a:solidFill>
                  <a:srgbClr val="103026"/>
                </a:solidFill>
              </a:rPr>
              <a:t> with following:</a:t>
            </a:r>
          </a:p>
        </p:txBody>
      </p:sp>
      <p:sp>
        <p:nvSpPr>
          <p:cNvPr id="129" name="Rectangle 128">
            <a:extLst>
              <a:ext uri="{FF2B5EF4-FFF2-40B4-BE49-F238E27FC236}">
                <a16:creationId xmlns:a16="http://schemas.microsoft.com/office/drawing/2014/main" id="{0F842186-991A-3340-B773-56E3C00D597C}"/>
              </a:ext>
            </a:extLst>
          </p:cNvPr>
          <p:cNvSpPr/>
          <p:nvPr/>
        </p:nvSpPr>
        <p:spPr>
          <a:xfrm>
            <a:off x="27938762" y="14625466"/>
            <a:ext cx="8550048" cy="400110"/>
          </a:xfrm>
          <a:prstGeom prst="rect">
            <a:avLst/>
          </a:prstGeom>
        </p:spPr>
        <p:txBody>
          <a:bodyPr wrap="square">
            <a:spAutoFit/>
          </a:bodyPr>
          <a:lstStyle/>
          <a:p>
            <a:pPr marL="342900" indent="-342900">
              <a:buFont typeface="Wingdings" pitchFamily="2" charset="2"/>
              <a:buChar char="Ø"/>
            </a:pPr>
            <a:r>
              <a:rPr lang="en-US" sz="2000" b="1" dirty="0">
                <a:solidFill>
                  <a:srgbClr val="103026"/>
                </a:solidFill>
              </a:rPr>
              <a:t>Detection</a:t>
            </a:r>
            <a:r>
              <a:rPr lang="en-US" sz="2000" dirty="0">
                <a:solidFill>
                  <a:srgbClr val="103026"/>
                </a:solidFill>
              </a:rPr>
              <a:t>: What are the limits of detecting small features?</a:t>
            </a:r>
          </a:p>
        </p:txBody>
      </p:sp>
      <p:sp>
        <p:nvSpPr>
          <p:cNvPr id="133" name="Oval 132">
            <a:extLst>
              <a:ext uri="{FF2B5EF4-FFF2-40B4-BE49-F238E27FC236}">
                <a16:creationId xmlns:a16="http://schemas.microsoft.com/office/drawing/2014/main" id="{A0B7B4E9-92AF-C84C-ABA9-4A45DDAE944E}"/>
              </a:ext>
            </a:extLst>
          </p:cNvPr>
          <p:cNvSpPr/>
          <p:nvPr/>
        </p:nvSpPr>
        <p:spPr>
          <a:xfrm>
            <a:off x="28574473" y="17076202"/>
            <a:ext cx="264693" cy="264693"/>
          </a:xfrm>
          <a:prstGeom prst="ellipse">
            <a:avLst/>
          </a:prstGeom>
          <a:solidFill>
            <a:srgbClr val="FAC09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D05850B9-EBF9-9C4D-AB9E-169862DEE699}"/>
              </a:ext>
            </a:extLst>
          </p:cNvPr>
          <p:cNvSpPr/>
          <p:nvPr/>
        </p:nvSpPr>
        <p:spPr>
          <a:xfrm>
            <a:off x="32688851" y="15544522"/>
            <a:ext cx="3926779" cy="3416320"/>
          </a:xfrm>
          <a:prstGeom prst="rect">
            <a:avLst/>
          </a:prstGeom>
        </p:spPr>
        <p:txBody>
          <a:bodyPr wrap="square">
            <a:spAutoFit/>
          </a:bodyPr>
          <a:lstStyle/>
          <a:p>
            <a:pPr marL="180975" indent="-180975"/>
            <a:r>
              <a:rPr lang="en-US" sz="1800" b="1" dirty="0">
                <a:latin typeface="Arial" panose="020B0604020202020204" pitchFamily="34" charset="0"/>
                <a:ea typeface="Calibri" panose="020F0502020204030204" pitchFamily="34" charset="0"/>
                <a:cs typeface="Times New Roman" panose="02020603050405020304" pitchFamily="18" charset="0"/>
              </a:rPr>
              <a:t>Fig 6.</a:t>
            </a:r>
            <a:r>
              <a:rPr lang="en-US" sz="1800" dirty="0">
                <a:latin typeface="Arial" panose="020B0604020202020204" pitchFamily="34" charset="0"/>
                <a:ea typeface="Calibri" panose="020F0502020204030204" pitchFamily="34" charset="0"/>
                <a:cs typeface="Times New Roman" panose="02020603050405020304" pitchFamily="18" charset="0"/>
              </a:rPr>
              <a:t>Isocontour plot of the SUV max values for different contrast to background levels (y-axis) and different feature sizes (x-axis). </a:t>
            </a:r>
          </a:p>
          <a:p>
            <a:pPr marL="180975" indent="-180975">
              <a:buFont typeface="Arial" panose="020B0604020202020204" pitchFamily="34" charset="0"/>
              <a:buChar char="•"/>
            </a:pPr>
            <a:endParaRPr lang="en-US" sz="1800" dirty="0">
              <a:latin typeface="Arial" panose="020B0604020202020204" pitchFamily="34" charset="0"/>
              <a:ea typeface="Calibri" panose="020F0502020204030204" pitchFamily="34" charset="0"/>
              <a:cs typeface="Times New Roman" panose="02020603050405020304" pitchFamily="18" charset="0"/>
            </a:endParaRPr>
          </a:p>
          <a:p>
            <a:pPr marL="180975" indent="-180975">
              <a:buFont typeface="Arial" panose="020B0604020202020204" pitchFamily="34" charset="0"/>
              <a:buChar char="•"/>
            </a:pPr>
            <a:r>
              <a:rPr lang="en-US" sz="1800" dirty="0">
                <a:solidFill>
                  <a:srgbClr val="FF0000"/>
                </a:solidFill>
                <a:latin typeface="Arial" panose="020B0604020202020204" pitchFamily="34" charset="0"/>
                <a:ea typeface="Calibri" panose="020F0502020204030204" pitchFamily="34" charset="0"/>
                <a:cs typeface="Times New Roman" panose="02020603050405020304" pitchFamily="18" charset="0"/>
              </a:rPr>
              <a:t>Right of red line is detectable (p&lt;0.05)</a:t>
            </a:r>
          </a:p>
          <a:p>
            <a:pPr marL="180975" indent="-180975">
              <a:buFont typeface="Arial" panose="020B0604020202020204" pitchFamily="34" charset="0"/>
              <a:buChar char="•"/>
            </a:pPr>
            <a:endParaRPr lang="en-US" sz="1800" dirty="0">
              <a:latin typeface="Arial" panose="020B0604020202020204" pitchFamily="34" charset="0"/>
              <a:ea typeface="Calibri" panose="020F0502020204030204" pitchFamily="34" charset="0"/>
              <a:cs typeface="Times New Roman" panose="02020603050405020304" pitchFamily="18" charset="0"/>
            </a:endParaRPr>
          </a:p>
          <a:p>
            <a:pPr marL="180975" indent="-180975">
              <a:buFont typeface="Arial" panose="020B0604020202020204" pitchFamily="34" charset="0"/>
              <a:buChar char="•"/>
            </a:pPr>
            <a:r>
              <a:rPr lang="en-US" sz="1800" dirty="0">
                <a:solidFill>
                  <a:schemeClr val="accent6">
                    <a:lumMod val="75000"/>
                  </a:schemeClr>
                </a:solidFill>
                <a:latin typeface="Arial" panose="020B0604020202020204" pitchFamily="34" charset="0"/>
                <a:ea typeface="Calibri" panose="020F0502020204030204" pitchFamily="34" charset="0"/>
                <a:cs typeface="Times New Roman" panose="02020603050405020304" pitchFamily="18" charset="0"/>
              </a:rPr>
              <a:t>For example, a 2 mm feature would require a contrast to background of 12:1 to be visible with this scanning protocol. </a:t>
            </a:r>
            <a:endParaRPr lang="en-US" sz="1800" dirty="0">
              <a:solidFill>
                <a:schemeClr val="accent6">
                  <a:lumMod val="75000"/>
                </a:schemeClr>
              </a:solidFill>
            </a:endParaRPr>
          </a:p>
        </p:txBody>
      </p:sp>
      <p:pic>
        <p:nvPicPr>
          <p:cNvPr id="130" name="Picture 129" descr="A close up of a map&#10;&#10;Description automatically generated">
            <a:extLst>
              <a:ext uri="{FF2B5EF4-FFF2-40B4-BE49-F238E27FC236}">
                <a16:creationId xmlns:a16="http://schemas.microsoft.com/office/drawing/2014/main" id="{6F6969B4-C3B8-8147-AA6E-CB075CC1AB10}"/>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7820141" y="15336890"/>
            <a:ext cx="4832550" cy="3924555"/>
          </a:xfrm>
          <a:prstGeom prst="rect">
            <a:avLst/>
          </a:prstGeom>
        </p:spPr>
      </p:pic>
      <p:grpSp>
        <p:nvGrpSpPr>
          <p:cNvPr id="25" name="Group 24">
            <a:extLst>
              <a:ext uri="{FF2B5EF4-FFF2-40B4-BE49-F238E27FC236}">
                <a16:creationId xmlns:a16="http://schemas.microsoft.com/office/drawing/2014/main" id="{8A4DD6A2-7695-8946-B008-6CA08DC9C2B8}"/>
              </a:ext>
            </a:extLst>
          </p:cNvPr>
          <p:cNvGrpSpPr/>
          <p:nvPr/>
        </p:nvGrpSpPr>
        <p:grpSpPr>
          <a:xfrm>
            <a:off x="28474510" y="15985083"/>
            <a:ext cx="1021355" cy="2952328"/>
            <a:chOff x="28744524" y="15641312"/>
            <a:chExt cx="1021355" cy="2952328"/>
          </a:xfrm>
        </p:grpSpPr>
        <p:cxnSp>
          <p:nvCxnSpPr>
            <p:cNvPr id="131" name="Straight Arrow Connector 130">
              <a:extLst>
                <a:ext uri="{FF2B5EF4-FFF2-40B4-BE49-F238E27FC236}">
                  <a16:creationId xmlns:a16="http://schemas.microsoft.com/office/drawing/2014/main" id="{99673082-ECD4-CB4D-9AC4-6B6B9E691839}"/>
                </a:ext>
              </a:extLst>
            </p:cNvPr>
            <p:cNvCxnSpPr>
              <a:cxnSpLocks/>
            </p:cNvCxnSpPr>
            <p:nvPr/>
          </p:nvCxnSpPr>
          <p:spPr>
            <a:xfrm flipV="1">
              <a:off x="28744524" y="16557732"/>
              <a:ext cx="358649" cy="25890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2B8B4856-1BE8-8A48-ACD6-97F2A286E5D5}"/>
                </a:ext>
              </a:extLst>
            </p:cNvPr>
            <p:cNvSpPr txBox="1"/>
            <p:nvPr/>
          </p:nvSpPr>
          <p:spPr>
            <a:xfrm rot="3540006">
              <a:off x="28105049" y="16932810"/>
              <a:ext cx="2952328" cy="369332"/>
            </a:xfrm>
            <a:prstGeom prst="rect">
              <a:avLst/>
            </a:prstGeom>
            <a:noFill/>
            <a:ln>
              <a:noFill/>
            </a:ln>
          </p:spPr>
          <p:txBody>
            <a:bodyPr wrap="square" rtlCol="0">
              <a:spAutoFit/>
            </a:bodyPr>
            <a:lstStyle/>
            <a:p>
              <a:pPr algn="ctr"/>
              <a:r>
                <a:rPr lang="en-US" dirty="0">
                  <a:solidFill>
                    <a:srgbClr val="FF0000"/>
                  </a:solidFill>
                </a:rPr>
                <a:t>detectable</a:t>
              </a:r>
            </a:p>
          </p:txBody>
        </p:sp>
        <p:cxnSp>
          <p:nvCxnSpPr>
            <p:cNvPr id="136" name="Straight Arrow Connector 135">
              <a:extLst>
                <a:ext uri="{FF2B5EF4-FFF2-40B4-BE49-F238E27FC236}">
                  <a16:creationId xmlns:a16="http://schemas.microsoft.com/office/drawing/2014/main" id="{939E6BBF-955D-DB4F-8E5A-09FF3ECD877F}"/>
                </a:ext>
              </a:extLst>
            </p:cNvPr>
            <p:cNvCxnSpPr>
              <a:cxnSpLocks/>
            </p:cNvCxnSpPr>
            <p:nvPr/>
          </p:nvCxnSpPr>
          <p:spPr>
            <a:xfrm flipV="1">
              <a:off x="29036161" y="17138825"/>
              <a:ext cx="358649" cy="25890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9B9B2F3-0F68-8D45-8273-39749215B618}"/>
                </a:ext>
              </a:extLst>
            </p:cNvPr>
            <p:cNvCxnSpPr>
              <a:cxnSpLocks/>
            </p:cNvCxnSpPr>
            <p:nvPr/>
          </p:nvCxnSpPr>
          <p:spPr>
            <a:xfrm flipV="1">
              <a:off x="29314865" y="17671686"/>
              <a:ext cx="358649" cy="25890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5DDB275-A0C9-E049-8EAC-981661BFAB90}"/>
              </a:ext>
            </a:extLst>
          </p:cNvPr>
          <p:cNvGrpSpPr/>
          <p:nvPr/>
        </p:nvGrpSpPr>
        <p:grpSpPr>
          <a:xfrm rot="18379528">
            <a:off x="21787115" y="17335899"/>
            <a:ext cx="1095712" cy="2952328"/>
            <a:chOff x="28751818" y="15727628"/>
            <a:chExt cx="1095712" cy="2952328"/>
          </a:xfrm>
        </p:grpSpPr>
        <p:cxnSp>
          <p:nvCxnSpPr>
            <p:cNvPr id="138" name="Straight Arrow Connector 137">
              <a:extLst>
                <a:ext uri="{FF2B5EF4-FFF2-40B4-BE49-F238E27FC236}">
                  <a16:creationId xmlns:a16="http://schemas.microsoft.com/office/drawing/2014/main" id="{7A9C162F-BA92-A54B-B303-343F537F23D5}"/>
                </a:ext>
              </a:extLst>
            </p:cNvPr>
            <p:cNvCxnSpPr>
              <a:cxnSpLocks/>
            </p:cNvCxnSpPr>
            <p:nvPr/>
          </p:nvCxnSpPr>
          <p:spPr>
            <a:xfrm flipV="1">
              <a:off x="28751818" y="16816823"/>
              <a:ext cx="358649" cy="25890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CBAE4C03-E939-7740-8952-F31217EA2DF6}"/>
                </a:ext>
              </a:extLst>
            </p:cNvPr>
            <p:cNvSpPr txBox="1"/>
            <p:nvPr/>
          </p:nvSpPr>
          <p:spPr>
            <a:xfrm rot="3220472">
              <a:off x="28186700" y="17019126"/>
              <a:ext cx="2952328" cy="369332"/>
            </a:xfrm>
            <a:prstGeom prst="rect">
              <a:avLst/>
            </a:prstGeom>
            <a:noFill/>
            <a:ln>
              <a:noFill/>
            </a:ln>
          </p:spPr>
          <p:txBody>
            <a:bodyPr wrap="square" rtlCol="0">
              <a:spAutoFit/>
            </a:bodyPr>
            <a:lstStyle/>
            <a:p>
              <a:pPr algn="ctr"/>
              <a:r>
                <a:rPr lang="en-US" dirty="0">
                  <a:solidFill>
                    <a:srgbClr val="FF0000"/>
                  </a:solidFill>
                </a:rPr>
                <a:t>detectable</a:t>
              </a:r>
            </a:p>
          </p:txBody>
        </p:sp>
        <p:cxnSp>
          <p:nvCxnSpPr>
            <p:cNvPr id="140" name="Straight Arrow Connector 139">
              <a:extLst>
                <a:ext uri="{FF2B5EF4-FFF2-40B4-BE49-F238E27FC236}">
                  <a16:creationId xmlns:a16="http://schemas.microsoft.com/office/drawing/2014/main" id="{647DB1F6-807E-A744-BA0B-9AA23D0C9822}"/>
                </a:ext>
              </a:extLst>
            </p:cNvPr>
            <p:cNvCxnSpPr>
              <a:cxnSpLocks/>
            </p:cNvCxnSpPr>
            <p:nvPr/>
          </p:nvCxnSpPr>
          <p:spPr>
            <a:xfrm flipV="1">
              <a:off x="29110425" y="17348677"/>
              <a:ext cx="358649" cy="25890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0022731C-BA5C-AD4C-B2E6-66C71913E6C7}"/>
                </a:ext>
              </a:extLst>
            </p:cNvPr>
            <p:cNvCxnSpPr>
              <a:cxnSpLocks/>
            </p:cNvCxnSpPr>
            <p:nvPr/>
          </p:nvCxnSpPr>
          <p:spPr>
            <a:xfrm flipV="1">
              <a:off x="29467265" y="17824086"/>
              <a:ext cx="358649" cy="25890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advTm="355563"/>
    </mc:Choice>
    <mc:Fallback xmlns="">
      <p:transition spd="slow" advTm="35556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7390</TotalTime>
  <Words>957</Words>
  <Application>Microsoft Macintosh PowerPoint</Application>
  <PresentationFormat>Custom</PresentationFormat>
  <Paragraphs>43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 Book</vt:lpstr>
      <vt:lpstr>Times New Roman</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Mike Morrison</dc:creator>
  <dc:description/>
  <cp:lastModifiedBy>Alessio, Adam</cp:lastModifiedBy>
  <cp:revision>362</cp:revision>
  <cp:lastPrinted>1601-01-01T00:00:00Z</cp:lastPrinted>
  <dcterms:created xsi:type="dcterms:W3CDTF">2018-09-16T23:13:41Z</dcterms:created>
  <dcterms:modified xsi:type="dcterms:W3CDTF">2020-07-21T21:29:58Z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vt:i4>
  </property>
</Properties>
</file>